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5.jpg" ContentType="image/jpeg"/>
  <Override PartName="/ppt/media/image26.jpg" ContentType="image/jpeg"/>
  <Override PartName="/ppt/media/image27.jpg" ContentType="image/jpeg"/>
  <Override PartName="/ppt/media/image28.jpg" ContentType="image/jpeg"/>
  <Override PartName="/ppt/media/image29.jpg" ContentType="image/jpeg"/>
  <Override PartName="/ppt/media/image30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9" r:id="rId4"/>
    <p:sldId id="353" r:id="rId5"/>
    <p:sldId id="386" r:id="rId6"/>
    <p:sldId id="357" r:id="rId7"/>
    <p:sldId id="367" r:id="rId8"/>
    <p:sldId id="366" r:id="rId9"/>
    <p:sldId id="342" r:id="rId10"/>
    <p:sldId id="359" r:id="rId11"/>
    <p:sldId id="371" r:id="rId12"/>
    <p:sldId id="369" r:id="rId13"/>
    <p:sldId id="370" r:id="rId14"/>
    <p:sldId id="358" r:id="rId15"/>
    <p:sldId id="306" r:id="rId16"/>
    <p:sldId id="372" r:id="rId17"/>
    <p:sldId id="373" r:id="rId18"/>
    <p:sldId id="258" r:id="rId19"/>
    <p:sldId id="374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375" r:id="rId30"/>
    <p:sldId id="376" r:id="rId31"/>
    <p:sldId id="377" r:id="rId32"/>
    <p:sldId id="378" r:id="rId33"/>
    <p:sldId id="379" r:id="rId34"/>
    <p:sldId id="380" r:id="rId35"/>
    <p:sldId id="381" r:id="rId36"/>
    <p:sldId id="387" r:id="rId37"/>
    <p:sldId id="383" r:id="rId38"/>
    <p:sldId id="384" r:id="rId39"/>
    <p:sldId id="368" r:id="rId40"/>
    <p:sldId id="35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3680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3E408-9646-6B49-A0D4-4A71072C5B4D}" type="datetimeFigureOut">
              <a:rPr lang="en-US" smtClean="0"/>
              <a:t>3/17/20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4FF49-5554-764C-BCA0-F370CCC8B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46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5871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4FF49-5554-764C-BCA0-F370CCC8BB8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8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3540-56D2-6944-AABA-F5E8F171B8FB}" type="datetimeFigureOut">
              <a:rPr lang="en-US" smtClean="0"/>
              <a:t>3/17/20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40E5-1515-B444-A49B-512E225FE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83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3540-56D2-6944-AABA-F5E8F171B8FB}" type="datetimeFigureOut">
              <a:rPr lang="en-US" smtClean="0"/>
              <a:t>3/17/20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40E5-1515-B444-A49B-512E225FE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35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3540-56D2-6944-AABA-F5E8F171B8FB}" type="datetimeFigureOut">
              <a:rPr lang="en-US" smtClean="0"/>
              <a:t>3/17/20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40E5-1515-B444-A49B-512E225FE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39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1742927" y="6545579"/>
            <a:ext cx="449580" cy="312420"/>
          </a:xfrm>
          <a:custGeom>
            <a:avLst/>
            <a:gdLst/>
            <a:ahLst/>
            <a:cxnLst/>
            <a:rect l="l" t="t" r="r" b="b"/>
            <a:pathLst>
              <a:path w="337184" h="312420">
                <a:moveTo>
                  <a:pt x="0" y="312419"/>
                </a:moveTo>
                <a:lnTo>
                  <a:pt x="336803" y="312419"/>
                </a:lnTo>
                <a:lnTo>
                  <a:pt x="336803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08376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243839" y="6274306"/>
            <a:ext cx="1099312" cy="470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/>
        </p:nvSpPr>
        <p:spPr>
          <a:xfrm>
            <a:off x="1" y="0"/>
            <a:ext cx="12191999" cy="6129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k object 19"/>
          <p:cNvSpPr/>
          <p:nvPr/>
        </p:nvSpPr>
        <p:spPr>
          <a:xfrm>
            <a:off x="7152639" y="4293108"/>
            <a:ext cx="4320540" cy="1440180"/>
          </a:xfrm>
          <a:custGeom>
            <a:avLst/>
            <a:gdLst/>
            <a:ahLst/>
            <a:cxnLst/>
            <a:rect l="l" t="t" r="r" b="b"/>
            <a:pathLst>
              <a:path w="3240404" h="1440179">
                <a:moveTo>
                  <a:pt x="3240024" y="0"/>
                </a:moveTo>
                <a:lnTo>
                  <a:pt x="240030" y="0"/>
                </a:lnTo>
                <a:lnTo>
                  <a:pt x="191648" y="4875"/>
                </a:lnTo>
                <a:lnTo>
                  <a:pt x="146589" y="18859"/>
                </a:lnTo>
                <a:lnTo>
                  <a:pt x="105816" y="40987"/>
                </a:lnTo>
                <a:lnTo>
                  <a:pt x="70294" y="70294"/>
                </a:lnTo>
                <a:lnTo>
                  <a:pt x="40987" y="105816"/>
                </a:lnTo>
                <a:lnTo>
                  <a:pt x="18859" y="146589"/>
                </a:lnTo>
                <a:lnTo>
                  <a:pt x="4875" y="191648"/>
                </a:lnTo>
                <a:lnTo>
                  <a:pt x="0" y="240030"/>
                </a:lnTo>
                <a:lnTo>
                  <a:pt x="0" y="1440180"/>
                </a:lnTo>
                <a:lnTo>
                  <a:pt x="2999994" y="1440180"/>
                </a:lnTo>
                <a:lnTo>
                  <a:pt x="3048375" y="1435303"/>
                </a:lnTo>
                <a:lnTo>
                  <a:pt x="3093434" y="1421316"/>
                </a:lnTo>
                <a:lnTo>
                  <a:pt x="3134207" y="1399186"/>
                </a:lnTo>
                <a:lnTo>
                  <a:pt x="3169729" y="1369875"/>
                </a:lnTo>
                <a:lnTo>
                  <a:pt x="3199036" y="1334352"/>
                </a:lnTo>
                <a:lnTo>
                  <a:pt x="3221164" y="1293579"/>
                </a:lnTo>
                <a:lnTo>
                  <a:pt x="3235148" y="1248523"/>
                </a:lnTo>
                <a:lnTo>
                  <a:pt x="3240024" y="1200150"/>
                </a:lnTo>
                <a:lnTo>
                  <a:pt x="3240024" y="0"/>
                </a:lnTo>
                <a:close/>
              </a:path>
            </a:pathLst>
          </a:custGeom>
          <a:solidFill>
            <a:srgbClr val="083762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3248" y="199821"/>
            <a:ext cx="11745501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35"/>
              </a:spcBef>
            </a:pPr>
            <a:fld id="{81D60167-4931-47E6-BA6A-407CBD079E47}" type="slidenum">
              <a:rPr lang="en-US" smtClean="0"/>
              <a:pPr marL="38100">
                <a:spcBef>
                  <a:spcPts val="35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10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3540-56D2-6944-AABA-F5E8F171B8FB}" type="datetimeFigureOut">
              <a:rPr lang="en-US" smtClean="0"/>
              <a:t>3/17/20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40E5-1515-B444-A49B-512E225FE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97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3540-56D2-6944-AABA-F5E8F171B8FB}" type="datetimeFigureOut">
              <a:rPr lang="en-US" smtClean="0"/>
              <a:t>3/17/20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40E5-1515-B444-A49B-512E225FE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30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3540-56D2-6944-AABA-F5E8F171B8FB}" type="datetimeFigureOut">
              <a:rPr lang="en-US" smtClean="0"/>
              <a:t>3/17/20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40E5-1515-B444-A49B-512E225FE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8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3540-56D2-6944-AABA-F5E8F171B8FB}" type="datetimeFigureOut">
              <a:rPr lang="en-US" smtClean="0"/>
              <a:t>3/17/20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40E5-1515-B444-A49B-512E225FE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38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3540-56D2-6944-AABA-F5E8F171B8FB}" type="datetimeFigureOut">
              <a:rPr lang="en-US" smtClean="0"/>
              <a:t>3/17/20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40E5-1515-B444-A49B-512E225FE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18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3540-56D2-6944-AABA-F5E8F171B8FB}" type="datetimeFigureOut">
              <a:rPr lang="en-US" smtClean="0"/>
              <a:t>3/17/20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40E5-1515-B444-A49B-512E225FE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91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3540-56D2-6944-AABA-F5E8F171B8FB}" type="datetimeFigureOut">
              <a:rPr lang="en-US" smtClean="0"/>
              <a:t>3/17/20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40E5-1515-B444-A49B-512E225FE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6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3540-56D2-6944-AABA-F5E8F171B8FB}" type="datetimeFigureOut">
              <a:rPr lang="en-US" smtClean="0"/>
              <a:t>3/17/20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40E5-1515-B444-A49B-512E225FE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4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73540-56D2-6944-AABA-F5E8F171B8FB}" type="datetimeFigureOut">
              <a:rPr lang="en-US" smtClean="0"/>
              <a:t>3/17/20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C40E5-1515-B444-A49B-512E225FE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0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ctivezone.pl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ctivezone.pl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ctivezone.pl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ctivezone.pl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jpg"/><Relationship Id="rId7" Type="http://schemas.openxmlformats.org/officeDocument/2006/relationships/image" Target="../media/image17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hyperlink" Target="http://www.tyrolerhof-soelden.com/" TargetMode="Externa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ctivezone.pl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ctivezone.pl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ctivezone.pl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ctivezone.pl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ctivezone.pl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ctivezone.pl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tivezone.pl/" TargetMode="Externa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3200" b="1" dirty="0"/>
              <a:t>Association of International Vascular Surgeons Minutes</a:t>
            </a:r>
            <a:br>
              <a:rPr lang="en-US" sz="3200" dirty="0"/>
            </a:br>
            <a:r>
              <a:rPr lang="en-GB" sz="3200" b="1" dirty="0"/>
              <a:t>Annual General Meeting </a:t>
            </a:r>
            <a:br>
              <a:rPr lang="en-US" sz="3200" dirty="0"/>
            </a:br>
            <a:r>
              <a:rPr lang="en-GB" sz="3200" b="1" dirty="0"/>
              <a:t>Four Seasons Hotel,</a:t>
            </a:r>
            <a:br>
              <a:rPr lang="en-GB" sz="3200" b="1" dirty="0"/>
            </a:br>
            <a:r>
              <a:rPr lang="en-GB" sz="3200" b="1" dirty="0"/>
              <a:t>Whistler, Canada</a:t>
            </a:r>
            <a:br>
              <a:rPr lang="en-US" sz="3200" dirty="0"/>
            </a:br>
            <a:r>
              <a:rPr lang="en-GB" sz="3200" b="1" dirty="0"/>
              <a:t>Friday 13 March 2020 at 7.00pm</a:t>
            </a:r>
            <a:br>
              <a:rPr lang="en-US" sz="3200" dirty="0"/>
            </a:b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378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EEA3A-09E5-844E-97B3-DDE94E931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Reports (Past and Current Meetings)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4A008-D145-F746-AC03-20538200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Report on </a:t>
            </a:r>
            <a:r>
              <a:rPr lang="en-GB" dirty="0" err="1"/>
              <a:t>Jasna</a:t>
            </a:r>
            <a:r>
              <a:rPr lang="en-GB" dirty="0"/>
              <a:t>, Slovakia meeting (Peter </a:t>
            </a:r>
            <a:r>
              <a:rPr lang="en-GB" dirty="0" err="1"/>
              <a:t>Mondek</a:t>
            </a:r>
            <a:r>
              <a:rPr lang="en-GB" dirty="0"/>
              <a:t> and Presented by Mark Adelman)</a:t>
            </a:r>
          </a:p>
          <a:p>
            <a:pPr lvl="0"/>
            <a:r>
              <a:rPr lang="en-GB" dirty="0"/>
              <a:t>Report on Whistler, Canada  Ivica </a:t>
            </a:r>
            <a:r>
              <a:rPr lang="en-GB" dirty="0" err="1"/>
              <a:t>Vucimilo</a:t>
            </a: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12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1CBFB-84FB-FD49-8018-CC3A5EC43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B639A-0893-724F-B11F-FB9070B10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AF1453-C345-B246-B49F-BA1F92B99E4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470" y="1027906"/>
            <a:ext cx="5727700" cy="430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443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DDC44-9114-8C4A-88A3-260A73BAD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D775A-471F-A74A-B3CE-B68F4A2C9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E5E0FC-A7D2-CB4C-BF94-0BDE939CAEC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190" y="1825625"/>
            <a:ext cx="5727700" cy="430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863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4AB93-3256-7042-AB58-D331C9F96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857AB-8D7D-0749-87B0-233E7C149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8B198-A8EC-EC4E-8F72-62886DDC301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" y="1200150"/>
            <a:ext cx="5727700" cy="430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4768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3CDA5-7310-3242-B385-C7136FB6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29E57-1348-2B43-85A8-902280836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GB" dirty="0"/>
            </a:br>
            <a:r>
              <a:rPr lang="en-GB" dirty="0"/>
              <a:t>	</a:t>
            </a:r>
            <a:r>
              <a:rPr lang="en-GB" dirty="0" err="1"/>
              <a:t>i</a:t>
            </a:r>
            <a:r>
              <a:rPr lang="en-GB" dirty="0"/>
              <a:t>.   2021, </a:t>
            </a:r>
            <a:r>
              <a:rPr lang="en-GB" dirty="0" err="1"/>
              <a:t>Soelden</a:t>
            </a:r>
            <a:r>
              <a:rPr lang="en-GB" dirty="0"/>
              <a:t> , Austria, (Olivier Koning) </a:t>
            </a:r>
            <a:r>
              <a:rPr lang="en-GB"/>
              <a:t>13-20 March </a:t>
            </a:r>
            <a:r>
              <a:rPr lang="en-GB" dirty="0"/>
              <a:t>2021</a:t>
            </a:r>
          </a:p>
          <a:p>
            <a:pPr marL="0" indent="0">
              <a:buNone/>
            </a:pPr>
            <a:r>
              <a:rPr lang="en-GB" dirty="0"/>
              <a:t>	ii.  2022, tba (Prakash </a:t>
            </a:r>
            <a:r>
              <a:rPr lang="en-GB" dirty="0" err="1"/>
              <a:t>Madhavan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	iii. 2023 (Hans </a:t>
            </a:r>
            <a:r>
              <a:rPr lang="en-GB" dirty="0" err="1"/>
              <a:t>Coveliers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244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ctrTitle" idx="4294967295"/>
          </p:nvPr>
        </p:nvSpPr>
        <p:spPr>
          <a:xfrm>
            <a:off x="600380" y="533985"/>
            <a:ext cx="10610773" cy="25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457200" marR="0" lvl="0" indent="457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bin"/>
              <a:buNone/>
            </a:pPr>
            <a:r>
              <a:rPr lang="en-US" sz="66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39th AVIS Congress</a:t>
            </a:r>
            <a:br>
              <a:rPr lang="en-US" sz="66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lang="en-US" sz="66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66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13-20</a:t>
            </a:r>
            <a:r>
              <a:rPr lang="en-US" sz="66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March 2021</a:t>
            </a:r>
            <a:endParaRPr dirty="0"/>
          </a:p>
        </p:txBody>
      </p:sp>
      <p:sp>
        <p:nvSpPr>
          <p:cNvPr id="109" name="Shape 109"/>
          <p:cNvSpPr txBox="1">
            <a:spLocks noGrp="1"/>
          </p:cNvSpPr>
          <p:nvPr>
            <p:ph type="subTitle" idx="4294967295"/>
          </p:nvPr>
        </p:nvSpPr>
        <p:spPr>
          <a:xfrm>
            <a:off x="2214729" y="3764063"/>
            <a:ext cx="8637000" cy="165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sym typeface="Cabin"/>
              </a:rPr>
              <a:t>Soelden</a:t>
            </a:r>
            <a:r>
              <a:rPr lang="en-US" sz="4400" dirty="0">
                <a:solidFill>
                  <a:schemeClr val="dk1"/>
                </a:solidFill>
                <a:sym typeface="Cabin"/>
              </a:rPr>
              <a:t>, Austria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4400" dirty="0">
                <a:solidFill>
                  <a:schemeClr val="dk1"/>
                </a:solidFill>
                <a:sym typeface="Cabin"/>
              </a:rPr>
              <a:t>Olivier Koning</a:t>
            </a:r>
          </a:p>
        </p:txBody>
      </p:sp>
    </p:spTree>
    <p:extLst>
      <p:ext uri="{BB962C8B-B14F-4D97-AF65-F5344CB8AC3E}">
        <p14:creationId xmlns:p14="http://schemas.microsoft.com/office/powerpoint/2010/main" val="783354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17875" y="6054852"/>
            <a:ext cx="0" cy="678180"/>
          </a:xfrm>
          <a:custGeom>
            <a:avLst/>
            <a:gdLst/>
            <a:ahLst/>
            <a:cxnLst/>
            <a:rect l="l" t="t" r="r" b="b"/>
            <a:pathLst>
              <a:path h="678179">
                <a:moveTo>
                  <a:pt x="0" y="0"/>
                </a:moveTo>
                <a:lnTo>
                  <a:pt x="0" y="67767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25168" y="6147815"/>
            <a:ext cx="865632" cy="495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40753" y="2516124"/>
            <a:ext cx="2562225" cy="307975"/>
          </a:xfrm>
          <a:custGeom>
            <a:avLst/>
            <a:gdLst/>
            <a:ahLst/>
            <a:cxnLst/>
            <a:rect l="l" t="t" r="r" b="b"/>
            <a:pathLst>
              <a:path w="2562225" h="307975">
                <a:moveTo>
                  <a:pt x="0" y="307848"/>
                </a:moveTo>
                <a:lnTo>
                  <a:pt x="2561844" y="307848"/>
                </a:lnTo>
                <a:lnTo>
                  <a:pt x="2561844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17406C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33080" y="2573273"/>
            <a:ext cx="210439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TU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WPISZ:</a:t>
            </a:r>
            <a:r>
              <a:rPr sz="1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INFORMACJE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24000" y="0"/>
            <a:ext cx="9144000" cy="59024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189478" y="6137860"/>
            <a:ext cx="530288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70" dirty="0">
                <a:latin typeface="Arial"/>
                <a:cs typeface="Arial"/>
              </a:rPr>
              <a:t>AIVS </a:t>
            </a:r>
            <a:r>
              <a:rPr sz="2000" spc="-140" dirty="0">
                <a:latin typeface="Arial"/>
                <a:cs typeface="Arial"/>
              </a:rPr>
              <a:t>CONFERENCE </a:t>
            </a:r>
            <a:r>
              <a:rPr sz="2000" spc="10" dirty="0">
                <a:latin typeface="Arial"/>
                <a:cs typeface="Arial"/>
              </a:rPr>
              <a:t>2021 </a:t>
            </a:r>
            <a:r>
              <a:rPr sz="2000" spc="-114" dirty="0">
                <a:latin typeface="Arial"/>
                <a:cs typeface="Arial"/>
              </a:rPr>
              <a:t>- </a:t>
            </a:r>
            <a:r>
              <a:rPr sz="2000" spc="-135" dirty="0">
                <a:solidFill>
                  <a:srgbClr val="00090F"/>
                </a:solidFill>
                <a:latin typeface="Arial"/>
                <a:cs typeface="Arial"/>
              </a:rPr>
              <a:t>SOELDEN,</a:t>
            </a:r>
            <a:r>
              <a:rPr sz="2000" spc="-80" dirty="0">
                <a:solidFill>
                  <a:srgbClr val="00090F"/>
                </a:solidFill>
                <a:latin typeface="Arial"/>
                <a:cs typeface="Arial"/>
              </a:rPr>
              <a:t> </a:t>
            </a:r>
            <a:r>
              <a:rPr sz="2000" spc="-90" dirty="0">
                <a:solidFill>
                  <a:srgbClr val="00090F"/>
                </a:solidFill>
                <a:latin typeface="Arial"/>
                <a:cs typeface="Arial"/>
              </a:rPr>
              <a:t>AUSTRIA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52588" y="4148329"/>
            <a:ext cx="2560320" cy="1302921"/>
          </a:xfrm>
          <a:prstGeom prst="rect">
            <a:avLst/>
          </a:prstGeom>
          <a:solidFill>
            <a:srgbClr val="00528F">
              <a:alpha val="69802"/>
            </a:srgbClr>
          </a:solidFill>
        </p:spPr>
        <p:txBody>
          <a:bodyPr vert="horz" wrap="square" lIns="0" tIns="96520" rIns="0" bIns="0" rtlCol="0">
            <a:spAutoFit/>
          </a:bodyPr>
          <a:lstStyle/>
          <a:p>
            <a:pPr marL="92075">
              <a:spcBef>
                <a:spcPts val="760"/>
              </a:spcBef>
            </a:pPr>
            <a:r>
              <a:rPr sz="1100" b="1" spc="50" dirty="0">
                <a:solidFill>
                  <a:srgbClr val="FFFFFF"/>
                </a:solidFill>
                <a:latin typeface="Trebuchet MS"/>
                <a:cs typeface="Trebuchet MS"/>
              </a:rPr>
              <a:t>AIVS </a:t>
            </a:r>
            <a:r>
              <a:rPr sz="1100" b="1" spc="10" dirty="0">
                <a:solidFill>
                  <a:srgbClr val="FFFFFF"/>
                </a:solidFill>
                <a:latin typeface="Trebuchet MS"/>
                <a:cs typeface="Trebuchet MS"/>
              </a:rPr>
              <a:t>CONFERENCE</a:t>
            </a:r>
            <a:r>
              <a:rPr sz="1100" b="1" spc="-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15" dirty="0">
                <a:solidFill>
                  <a:srgbClr val="FFFFFF"/>
                </a:solidFill>
                <a:latin typeface="Trebuchet MS"/>
                <a:cs typeface="Trebuchet MS"/>
              </a:rPr>
              <a:t>2021</a:t>
            </a:r>
            <a:endParaRPr sz="1100">
              <a:latin typeface="Trebuchet MS"/>
              <a:cs typeface="Trebuchet MS"/>
            </a:endParaRPr>
          </a:p>
          <a:p>
            <a:pPr marL="92075">
              <a:spcBef>
                <a:spcPts val="660"/>
              </a:spcBef>
            </a:pPr>
            <a:r>
              <a:rPr sz="1100" b="1" spc="-20" dirty="0">
                <a:solidFill>
                  <a:srgbClr val="FFFFFF"/>
                </a:solidFill>
                <a:latin typeface="Trebuchet MS"/>
                <a:cs typeface="Trebuchet MS"/>
              </a:rPr>
              <a:t>Participants:</a:t>
            </a:r>
            <a:r>
              <a:rPr sz="1100" b="1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120</a:t>
            </a:r>
            <a:endParaRPr sz="1100">
              <a:latin typeface="Arial"/>
              <a:cs typeface="Arial"/>
            </a:endParaRPr>
          </a:p>
          <a:p>
            <a:pPr marL="92075">
              <a:spcBef>
                <a:spcPts val="660"/>
              </a:spcBef>
            </a:pPr>
            <a:r>
              <a:rPr sz="1100" b="1" spc="-15" dirty="0">
                <a:solidFill>
                  <a:srgbClr val="FFFFFF"/>
                </a:solidFill>
                <a:latin typeface="Trebuchet MS"/>
                <a:cs typeface="Trebuchet MS"/>
              </a:rPr>
              <a:t>Dates: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13-20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March</a:t>
            </a:r>
            <a:r>
              <a:rPr sz="11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2021</a:t>
            </a:r>
            <a:endParaRPr sz="1100">
              <a:latin typeface="Arial"/>
              <a:cs typeface="Arial"/>
            </a:endParaRPr>
          </a:p>
          <a:p>
            <a:pPr marL="92075">
              <a:spcBef>
                <a:spcPts val="665"/>
              </a:spcBef>
            </a:pPr>
            <a:r>
              <a:rPr sz="1100" b="1" spc="-35" dirty="0">
                <a:solidFill>
                  <a:srgbClr val="FFFFFF"/>
                </a:solidFill>
                <a:latin typeface="Trebuchet MS"/>
                <a:cs typeface="Trebuchet MS"/>
              </a:rPr>
              <a:t>Hotel: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Tyrolerhof</a:t>
            </a:r>
            <a:r>
              <a:rPr sz="11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25" dirty="0">
                <a:solidFill>
                  <a:srgbClr val="FFFFFF"/>
                </a:solidFill>
                <a:latin typeface="Arial"/>
                <a:cs typeface="Arial"/>
              </a:rPr>
              <a:t>4*</a:t>
            </a:r>
            <a:endParaRPr sz="1100">
              <a:latin typeface="Arial"/>
              <a:cs typeface="Arial"/>
            </a:endParaRPr>
          </a:p>
          <a:p>
            <a:pPr marL="92075">
              <a:spcBef>
                <a:spcPts val="660"/>
              </a:spcBef>
            </a:pPr>
            <a:r>
              <a:rPr sz="1100" b="1" spc="-20" dirty="0">
                <a:solidFill>
                  <a:srgbClr val="FFFFFF"/>
                </a:solidFill>
                <a:latin typeface="Trebuchet MS"/>
                <a:cs typeface="Trebuchet MS"/>
              </a:rPr>
              <a:t>Place: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Austria,</a:t>
            </a:r>
            <a:r>
              <a:rPr sz="11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Soelden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98549" y="556260"/>
            <a:ext cx="1612391" cy="9662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3793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23856" y="6652211"/>
            <a:ext cx="5397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5"/>
              </a:lnSpc>
            </a:pP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7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331196" y="6545579"/>
            <a:ext cx="337185" cy="312420"/>
          </a:xfrm>
          <a:custGeom>
            <a:avLst/>
            <a:gdLst/>
            <a:ahLst/>
            <a:cxnLst/>
            <a:rect l="l" t="t" r="r" b="b"/>
            <a:pathLst>
              <a:path w="337184" h="312420">
                <a:moveTo>
                  <a:pt x="0" y="312419"/>
                </a:moveTo>
                <a:lnTo>
                  <a:pt x="336803" y="312419"/>
                </a:lnTo>
                <a:lnTo>
                  <a:pt x="336803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0837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06879" y="6274306"/>
            <a:ext cx="824484" cy="470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0" y="251213"/>
            <a:ext cx="9144000" cy="56332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544" y="5157216"/>
            <a:ext cx="7366000" cy="1388745"/>
          </a:xfrm>
          <a:custGeom>
            <a:avLst/>
            <a:gdLst/>
            <a:ahLst/>
            <a:cxnLst/>
            <a:rect l="l" t="t" r="r" b="b"/>
            <a:pathLst>
              <a:path w="7366000" h="1388745">
                <a:moveTo>
                  <a:pt x="0" y="1388363"/>
                </a:moveTo>
                <a:lnTo>
                  <a:pt x="7365492" y="1388363"/>
                </a:lnTo>
                <a:lnTo>
                  <a:pt x="7365492" y="0"/>
                </a:lnTo>
                <a:lnTo>
                  <a:pt x="0" y="0"/>
                </a:lnTo>
                <a:lnTo>
                  <a:pt x="0" y="13883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908172" y="5240273"/>
            <a:ext cx="1891664" cy="13567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100" b="1" spc="-55" dirty="0">
                <a:latin typeface="Arial"/>
                <a:cs typeface="Arial"/>
              </a:rPr>
              <a:t>DISTANCES</a:t>
            </a:r>
            <a:r>
              <a:rPr sz="1100" b="1" spc="-17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FROM</a:t>
            </a:r>
            <a:r>
              <a:rPr sz="1100" b="1" spc="-180" dirty="0">
                <a:latin typeface="Arial"/>
                <a:cs typeface="Arial"/>
              </a:rPr>
              <a:t> </a:t>
            </a:r>
            <a:r>
              <a:rPr sz="1100" b="1" spc="-55" dirty="0">
                <a:latin typeface="Arial"/>
                <a:cs typeface="Arial"/>
              </a:rPr>
              <a:t>AIRPORTS</a:t>
            </a:r>
            <a:endParaRPr sz="1100">
              <a:latin typeface="Arial"/>
              <a:cs typeface="Arial"/>
            </a:endParaRPr>
          </a:p>
          <a:p>
            <a:pPr>
              <a:spcBef>
                <a:spcPts val="50"/>
              </a:spcBef>
            </a:pPr>
            <a:endParaRPr sz="1400">
              <a:latin typeface="Arial"/>
              <a:cs typeface="Arial"/>
            </a:endParaRPr>
          </a:p>
          <a:p>
            <a:pPr marL="12700"/>
            <a:r>
              <a:rPr sz="1100" dirty="0">
                <a:latin typeface="Arial"/>
                <a:cs typeface="Arial"/>
              </a:rPr>
              <a:t>Innsbruck </a:t>
            </a:r>
            <a:r>
              <a:rPr sz="1100" spc="25" dirty="0">
                <a:latin typeface="Arial"/>
                <a:cs typeface="Arial"/>
              </a:rPr>
              <a:t>85</a:t>
            </a:r>
            <a:r>
              <a:rPr sz="1100" spc="-215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km</a:t>
            </a:r>
            <a:endParaRPr sz="110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1400">
              <a:latin typeface="Arial"/>
              <a:cs typeface="Arial"/>
            </a:endParaRPr>
          </a:p>
          <a:p>
            <a:pPr marL="12700"/>
            <a:r>
              <a:rPr sz="1100" spc="15" dirty="0">
                <a:latin typeface="Arial"/>
                <a:cs typeface="Arial"/>
              </a:rPr>
              <a:t>Munich </a:t>
            </a:r>
            <a:r>
              <a:rPr sz="1100" spc="25" dirty="0">
                <a:latin typeface="Arial"/>
                <a:cs typeface="Arial"/>
              </a:rPr>
              <a:t>240</a:t>
            </a:r>
            <a:r>
              <a:rPr sz="1100" spc="-225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km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50">
              <a:latin typeface="Arial"/>
              <a:cs typeface="Arial"/>
            </a:endParaRPr>
          </a:p>
          <a:p>
            <a:pPr marL="12700"/>
            <a:r>
              <a:rPr sz="1100" spc="-25" dirty="0">
                <a:latin typeface="Arial"/>
                <a:cs typeface="Arial"/>
              </a:rPr>
              <a:t>Salzburg </a:t>
            </a:r>
            <a:r>
              <a:rPr sz="1100" spc="25" dirty="0">
                <a:latin typeface="Arial"/>
                <a:cs typeface="Arial"/>
              </a:rPr>
              <a:t>260</a:t>
            </a:r>
            <a:r>
              <a:rPr sz="1100" spc="-185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km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24000" y="356616"/>
            <a:ext cx="9144000" cy="360045"/>
          </a:xfrm>
          <a:custGeom>
            <a:avLst/>
            <a:gdLst/>
            <a:ahLst/>
            <a:cxnLst/>
            <a:rect l="l" t="t" r="r" b="b"/>
            <a:pathLst>
              <a:path w="9144000" h="360045">
                <a:moveTo>
                  <a:pt x="0" y="359663"/>
                </a:moveTo>
                <a:lnTo>
                  <a:pt x="9144000" y="359663"/>
                </a:lnTo>
                <a:lnTo>
                  <a:pt x="9144000" y="0"/>
                </a:lnTo>
                <a:lnTo>
                  <a:pt x="0" y="0"/>
                </a:lnTo>
                <a:lnTo>
                  <a:pt x="0" y="359663"/>
                </a:lnTo>
                <a:close/>
              </a:path>
            </a:pathLst>
          </a:custGeom>
          <a:solidFill>
            <a:srgbClr val="17406C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91436" y="-517875"/>
            <a:ext cx="3628390" cy="2044791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5" dirty="0"/>
              <a:t>SOELDEN, </a:t>
            </a:r>
            <a:r>
              <a:rPr spc="-170" dirty="0"/>
              <a:t>AUSTRIA.</a:t>
            </a:r>
            <a:r>
              <a:rPr spc="-75" dirty="0"/>
              <a:t> </a:t>
            </a:r>
            <a:r>
              <a:rPr spc="-190" dirty="0"/>
              <a:t>LOCATION.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698238" y="1529283"/>
            <a:ext cx="113157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latin typeface="Arial"/>
                <a:cs typeface="Arial"/>
              </a:rPr>
              <a:t>MUNICH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AIRPORT</a:t>
            </a:r>
            <a:endParaRPr sz="1000">
              <a:latin typeface="Arial"/>
              <a:cs typeface="Arial"/>
            </a:endParaRPr>
          </a:p>
          <a:p>
            <a:pPr marL="12700">
              <a:spcBef>
                <a:spcPts val="5"/>
              </a:spcBef>
            </a:pPr>
            <a:r>
              <a:rPr sz="1000" spc="-5" dirty="0">
                <a:latin typeface="Arial"/>
                <a:cs typeface="Arial"/>
              </a:rPr>
              <a:t>(240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km)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33945" y="1903815"/>
            <a:ext cx="332740" cy="283210"/>
          </a:xfrm>
          <a:custGeom>
            <a:avLst/>
            <a:gdLst/>
            <a:ahLst/>
            <a:cxnLst/>
            <a:rect l="l" t="t" r="r" b="b"/>
            <a:pathLst>
              <a:path w="332739" h="283210">
                <a:moveTo>
                  <a:pt x="151782" y="162271"/>
                </a:moveTo>
                <a:lnTo>
                  <a:pt x="151782" y="120663"/>
                </a:lnTo>
                <a:lnTo>
                  <a:pt x="61128" y="120663"/>
                </a:lnTo>
                <a:lnTo>
                  <a:pt x="24949" y="79055"/>
                </a:lnTo>
                <a:lnTo>
                  <a:pt x="0" y="79055"/>
                </a:lnTo>
                <a:lnTo>
                  <a:pt x="24949" y="141467"/>
                </a:lnTo>
                <a:lnTo>
                  <a:pt x="24949" y="203879"/>
                </a:lnTo>
                <a:lnTo>
                  <a:pt x="61128" y="162271"/>
                </a:lnTo>
                <a:lnTo>
                  <a:pt x="151782" y="162271"/>
                </a:lnTo>
                <a:close/>
              </a:path>
              <a:path w="332739" h="283210">
                <a:moveTo>
                  <a:pt x="24949" y="203879"/>
                </a:moveTo>
                <a:lnTo>
                  <a:pt x="24949" y="141467"/>
                </a:lnTo>
                <a:lnTo>
                  <a:pt x="0" y="203879"/>
                </a:lnTo>
                <a:lnTo>
                  <a:pt x="24949" y="203879"/>
                </a:lnTo>
                <a:close/>
              </a:path>
              <a:path w="332739" h="283210">
                <a:moveTo>
                  <a:pt x="332670" y="141467"/>
                </a:moveTo>
                <a:lnTo>
                  <a:pt x="295250" y="120663"/>
                </a:lnTo>
                <a:lnTo>
                  <a:pt x="214160" y="120663"/>
                </a:lnTo>
                <a:lnTo>
                  <a:pt x="128911" y="0"/>
                </a:lnTo>
                <a:lnTo>
                  <a:pt x="91485" y="0"/>
                </a:lnTo>
                <a:lnTo>
                  <a:pt x="151782" y="120663"/>
                </a:lnTo>
                <a:lnTo>
                  <a:pt x="151782" y="250562"/>
                </a:lnTo>
                <a:lnTo>
                  <a:pt x="214160" y="162271"/>
                </a:lnTo>
                <a:lnTo>
                  <a:pt x="295250" y="162271"/>
                </a:lnTo>
                <a:lnTo>
                  <a:pt x="307939" y="160776"/>
                </a:lnTo>
                <a:lnTo>
                  <a:pt x="320042" y="156550"/>
                </a:lnTo>
                <a:lnTo>
                  <a:pt x="329103" y="149984"/>
                </a:lnTo>
                <a:lnTo>
                  <a:pt x="332670" y="141467"/>
                </a:lnTo>
                <a:close/>
              </a:path>
              <a:path w="332739" h="283210">
                <a:moveTo>
                  <a:pt x="151782" y="250562"/>
                </a:moveTo>
                <a:lnTo>
                  <a:pt x="151782" y="162271"/>
                </a:lnTo>
                <a:lnTo>
                  <a:pt x="91484" y="282935"/>
                </a:lnTo>
                <a:lnTo>
                  <a:pt x="128911" y="282935"/>
                </a:lnTo>
                <a:lnTo>
                  <a:pt x="151782" y="2505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543170" y="6620929"/>
            <a:ext cx="2486660" cy="1494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spcBef>
                <a:spcPts val="85"/>
              </a:spcBef>
            </a:pPr>
            <a:r>
              <a:rPr sz="900" spc="-20" dirty="0">
                <a:solidFill>
                  <a:srgbClr val="0E6EC5"/>
                </a:solidFill>
                <a:latin typeface="Tahoma"/>
                <a:cs typeface="Tahoma"/>
                <a:hlinkClick r:id="rId4"/>
              </a:rPr>
              <a:t>www.activezone.pl</a:t>
            </a:r>
            <a:r>
              <a:rPr sz="900" spc="-105" dirty="0">
                <a:solidFill>
                  <a:srgbClr val="0E6EC5"/>
                </a:solidFill>
                <a:latin typeface="Tahoma"/>
                <a:cs typeface="Tahoma"/>
                <a:hlinkClick r:id="rId4"/>
              </a:rPr>
              <a:t> </a:t>
            </a:r>
            <a:r>
              <a:rPr sz="750" spc="-90" dirty="0">
                <a:solidFill>
                  <a:srgbClr val="505046"/>
                </a:solidFill>
                <a:latin typeface="Tahoma"/>
                <a:cs typeface="Tahoma"/>
              </a:rPr>
              <a:t>©</a:t>
            </a:r>
            <a:r>
              <a:rPr sz="750" spc="-95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30" dirty="0">
                <a:solidFill>
                  <a:srgbClr val="505046"/>
                </a:solidFill>
                <a:latin typeface="Tahoma"/>
                <a:cs typeface="Tahoma"/>
              </a:rPr>
              <a:t>2018</a:t>
            </a:r>
            <a:r>
              <a:rPr sz="750" spc="-110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5" dirty="0">
                <a:solidFill>
                  <a:srgbClr val="505046"/>
                </a:solidFill>
                <a:latin typeface="Tahoma"/>
                <a:cs typeface="Tahoma"/>
              </a:rPr>
              <a:t>wszystkie</a:t>
            </a:r>
            <a:r>
              <a:rPr sz="750" spc="-100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05046"/>
                </a:solidFill>
                <a:latin typeface="Tahoma"/>
                <a:cs typeface="Tahoma"/>
              </a:rPr>
              <a:t>prawa</a:t>
            </a:r>
            <a:r>
              <a:rPr sz="750" spc="-114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05046"/>
                </a:solidFill>
                <a:latin typeface="Tahoma"/>
                <a:cs typeface="Tahoma"/>
              </a:rPr>
              <a:t>zastrzeżone.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8911717" y="6639511"/>
            <a:ext cx="130175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5"/>
              </a:spcBef>
            </a:pPr>
            <a:fld id="{81D60167-4931-47E6-BA6A-407CBD079E47}" type="slidenum">
              <a:rPr lang="en-US" smtClean="0"/>
              <a:pPr marL="38100">
                <a:spcBef>
                  <a:spcPts val="35"/>
                </a:spcBef>
              </a:pPr>
              <a:t>17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5666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23856" y="6652211"/>
            <a:ext cx="5397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5"/>
              </a:lnSpc>
            </a:pP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7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331196" y="6545579"/>
            <a:ext cx="337185" cy="312420"/>
          </a:xfrm>
          <a:custGeom>
            <a:avLst/>
            <a:gdLst/>
            <a:ahLst/>
            <a:cxnLst/>
            <a:rect l="l" t="t" r="r" b="b"/>
            <a:pathLst>
              <a:path w="337184" h="312420">
                <a:moveTo>
                  <a:pt x="0" y="312419"/>
                </a:moveTo>
                <a:lnTo>
                  <a:pt x="336803" y="312419"/>
                </a:lnTo>
                <a:lnTo>
                  <a:pt x="336803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0837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06879" y="6274306"/>
            <a:ext cx="824484" cy="470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0" y="0"/>
            <a:ext cx="9144000" cy="6188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544" y="4762500"/>
            <a:ext cx="7366000" cy="1783080"/>
          </a:xfrm>
          <a:custGeom>
            <a:avLst/>
            <a:gdLst/>
            <a:ahLst/>
            <a:cxnLst/>
            <a:rect l="l" t="t" r="r" b="b"/>
            <a:pathLst>
              <a:path w="7366000" h="1783079">
                <a:moveTo>
                  <a:pt x="0" y="1783080"/>
                </a:moveTo>
                <a:lnTo>
                  <a:pt x="7365492" y="1783080"/>
                </a:lnTo>
                <a:lnTo>
                  <a:pt x="7365492" y="0"/>
                </a:lnTo>
                <a:lnTo>
                  <a:pt x="0" y="0"/>
                </a:lnTo>
                <a:lnTo>
                  <a:pt x="0" y="17830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908173" y="4761160"/>
            <a:ext cx="7059295" cy="1535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5"/>
              </a:spcBef>
            </a:pPr>
            <a:r>
              <a:rPr sz="1100" spc="-25" dirty="0">
                <a:latin typeface="Arial"/>
                <a:cs typeface="Arial"/>
              </a:rPr>
              <a:t>Sölden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is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internationally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renowned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spc="45" dirty="0">
                <a:latin typeface="Arial"/>
                <a:cs typeface="Arial"/>
              </a:rPr>
              <a:t>for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its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action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and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45" dirty="0">
                <a:latin typeface="Arial"/>
                <a:cs typeface="Arial"/>
              </a:rPr>
              <a:t>off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the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30" dirty="0">
                <a:latin typeface="Arial"/>
                <a:cs typeface="Arial"/>
              </a:rPr>
              <a:t>slopes.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The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40" dirty="0">
                <a:latin typeface="Arial"/>
                <a:cs typeface="Arial"/>
              </a:rPr>
              <a:t>World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Cup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venue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boasts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55" dirty="0">
                <a:latin typeface="Arial"/>
                <a:cs typeface="Arial"/>
              </a:rPr>
              <a:t>a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huge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ski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area  </a:t>
            </a:r>
            <a:r>
              <a:rPr sz="1100" spc="45" dirty="0">
                <a:latin typeface="Arial"/>
                <a:cs typeface="Arial"/>
              </a:rPr>
              <a:t>with </a:t>
            </a:r>
            <a:r>
              <a:rPr sz="1100" spc="-5" dirty="0">
                <a:latin typeface="Arial"/>
                <a:cs typeface="Arial"/>
              </a:rPr>
              <a:t>absolute snow </a:t>
            </a:r>
            <a:r>
              <a:rPr sz="1100" spc="15" dirty="0">
                <a:latin typeface="Arial"/>
                <a:cs typeface="Arial"/>
              </a:rPr>
              <a:t>reliability, </a:t>
            </a:r>
            <a:r>
              <a:rPr sz="1100" spc="5" dirty="0">
                <a:latin typeface="Arial"/>
                <a:cs typeface="Arial"/>
              </a:rPr>
              <a:t>which </a:t>
            </a:r>
            <a:r>
              <a:rPr sz="1100" spc="-15" dirty="0">
                <a:latin typeface="Arial"/>
                <a:cs typeface="Arial"/>
              </a:rPr>
              <a:t>is </a:t>
            </a:r>
            <a:r>
              <a:rPr sz="1100" spc="20" dirty="0">
                <a:latin typeface="Arial"/>
                <a:cs typeface="Arial"/>
              </a:rPr>
              <a:t>the </a:t>
            </a:r>
            <a:r>
              <a:rPr sz="1100" spc="10" dirty="0">
                <a:latin typeface="Arial"/>
                <a:cs typeface="Arial"/>
              </a:rPr>
              <a:t>only </a:t>
            </a:r>
            <a:r>
              <a:rPr sz="1100" spc="-10" dirty="0">
                <a:latin typeface="Arial"/>
                <a:cs typeface="Arial"/>
              </a:rPr>
              <a:t>one </a:t>
            </a:r>
            <a:r>
              <a:rPr sz="1100" spc="20" dirty="0">
                <a:latin typeface="Arial"/>
                <a:cs typeface="Arial"/>
              </a:rPr>
              <a:t>in </a:t>
            </a:r>
            <a:r>
              <a:rPr sz="1100" spc="15" dirty="0">
                <a:latin typeface="Arial"/>
                <a:cs typeface="Arial"/>
              </a:rPr>
              <a:t>Austria </a:t>
            </a:r>
            <a:r>
              <a:rPr sz="1100" spc="35" dirty="0">
                <a:latin typeface="Arial"/>
                <a:cs typeface="Arial"/>
              </a:rPr>
              <a:t>that </a:t>
            </a:r>
            <a:r>
              <a:rPr sz="1100" spc="-45" dirty="0">
                <a:latin typeface="Arial"/>
                <a:cs typeface="Arial"/>
              </a:rPr>
              <a:t>has </a:t>
            </a:r>
            <a:r>
              <a:rPr sz="1100" spc="-15" dirty="0">
                <a:latin typeface="Arial"/>
                <a:cs typeface="Arial"/>
              </a:rPr>
              <a:t>opened </a:t>
            </a:r>
            <a:r>
              <a:rPr sz="1100" spc="-5" dirty="0">
                <a:latin typeface="Arial"/>
                <a:cs typeface="Arial"/>
              </a:rPr>
              <a:t>up </a:t>
            </a:r>
            <a:r>
              <a:rPr sz="1100" spc="20" dirty="0">
                <a:latin typeface="Arial"/>
                <a:cs typeface="Arial"/>
              </a:rPr>
              <a:t>three </a:t>
            </a:r>
            <a:r>
              <a:rPr sz="1100" spc="-30" dirty="0">
                <a:latin typeface="Arial"/>
                <a:cs typeface="Arial"/>
              </a:rPr>
              <a:t>peaks </a:t>
            </a:r>
            <a:r>
              <a:rPr sz="1100" spc="5" dirty="0">
                <a:latin typeface="Arial"/>
                <a:cs typeface="Arial"/>
              </a:rPr>
              <a:t>higher </a:t>
            </a:r>
            <a:r>
              <a:rPr sz="1100" spc="10" dirty="0">
                <a:latin typeface="Arial"/>
                <a:cs typeface="Arial"/>
              </a:rPr>
              <a:t>than </a:t>
            </a:r>
            <a:r>
              <a:rPr sz="1100" spc="20" dirty="0">
                <a:latin typeface="Arial"/>
                <a:cs typeface="Arial"/>
              </a:rPr>
              <a:t>three  </a:t>
            </a:r>
            <a:r>
              <a:rPr sz="1100" spc="-5" dirty="0">
                <a:latin typeface="Arial"/>
                <a:cs typeface="Arial"/>
              </a:rPr>
              <a:t>thousand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meters.</a:t>
            </a:r>
            <a:r>
              <a:rPr sz="1100" spc="-114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Skiers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and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snowboarders</a:t>
            </a:r>
            <a:r>
              <a:rPr sz="1100" spc="-114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reach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the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25" dirty="0">
                <a:latin typeface="Arial"/>
                <a:cs typeface="Arial"/>
              </a:rPr>
              <a:t>144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immaculate</a:t>
            </a:r>
            <a:r>
              <a:rPr sz="1100" spc="-114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slope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kilometers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spc="45" dirty="0">
                <a:latin typeface="Arial"/>
                <a:cs typeface="Arial"/>
              </a:rPr>
              <a:t>with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the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45" dirty="0">
                <a:latin typeface="Arial"/>
                <a:cs typeface="Arial"/>
              </a:rPr>
              <a:t>two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most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powerful  </a:t>
            </a:r>
            <a:r>
              <a:rPr sz="1100" spc="5" dirty="0">
                <a:latin typeface="Arial"/>
                <a:cs typeface="Arial"/>
              </a:rPr>
              <a:t>feeder mountain </a:t>
            </a:r>
            <a:r>
              <a:rPr sz="1100" spc="-20" dirty="0">
                <a:latin typeface="Arial"/>
                <a:cs typeface="Arial"/>
              </a:rPr>
              <a:t>gondolas </a:t>
            </a:r>
            <a:r>
              <a:rPr sz="1100" spc="20" dirty="0">
                <a:latin typeface="Arial"/>
                <a:cs typeface="Arial"/>
              </a:rPr>
              <a:t>worldwide </a:t>
            </a:r>
            <a:r>
              <a:rPr sz="1100" spc="15" dirty="0">
                <a:latin typeface="Arial"/>
                <a:cs typeface="Arial"/>
              </a:rPr>
              <a:t>- </a:t>
            </a:r>
            <a:r>
              <a:rPr sz="1100" spc="10" dirty="0">
                <a:latin typeface="Arial"/>
                <a:cs typeface="Arial"/>
              </a:rPr>
              <a:t>afterwards </a:t>
            </a:r>
            <a:r>
              <a:rPr sz="1100" spc="20" dirty="0">
                <a:latin typeface="Arial"/>
                <a:cs typeface="Arial"/>
              </a:rPr>
              <a:t>they </a:t>
            </a:r>
            <a:r>
              <a:rPr sz="1100" spc="-5" dirty="0">
                <a:latin typeface="Arial"/>
                <a:cs typeface="Arial"/>
              </a:rPr>
              <a:t>indulge </a:t>
            </a:r>
            <a:r>
              <a:rPr sz="1100" spc="30" dirty="0">
                <a:latin typeface="Arial"/>
                <a:cs typeface="Arial"/>
              </a:rPr>
              <a:t>into </a:t>
            </a:r>
            <a:r>
              <a:rPr sz="1100" spc="20" dirty="0">
                <a:latin typeface="Arial"/>
                <a:cs typeface="Arial"/>
              </a:rPr>
              <a:t>the </a:t>
            </a:r>
            <a:r>
              <a:rPr sz="1100" spc="-10" dirty="0">
                <a:latin typeface="Arial"/>
                <a:cs typeface="Arial"/>
              </a:rPr>
              <a:t>legendary après-ski </a:t>
            </a:r>
            <a:r>
              <a:rPr sz="1100" spc="-15" dirty="0">
                <a:latin typeface="Arial"/>
                <a:cs typeface="Arial"/>
              </a:rPr>
              <a:t>and </a:t>
            </a:r>
            <a:r>
              <a:rPr sz="1100" spc="20" dirty="0">
                <a:latin typeface="Arial"/>
                <a:cs typeface="Arial"/>
              </a:rPr>
              <a:t>nightlife </a:t>
            </a:r>
            <a:r>
              <a:rPr sz="1100" spc="-35" dirty="0">
                <a:latin typeface="Arial"/>
                <a:cs typeface="Arial"/>
              </a:rPr>
              <a:t>scene </a:t>
            </a:r>
            <a:r>
              <a:rPr sz="1100" spc="30" dirty="0">
                <a:latin typeface="Arial"/>
                <a:cs typeface="Arial"/>
              </a:rPr>
              <a:t>of  </a:t>
            </a:r>
            <a:r>
              <a:rPr sz="1100" spc="-35" dirty="0">
                <a:latin typeface="Arial"/>
                <a:cs typeface="Arial"/>
              </a:rPr>
              <a:t>Sölden.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Countless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big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events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are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scheduled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30" dirty="0">
                <a:latin typeface="Arial"/>
                <a:cs typeface="Arial"/>
              </a:rPr>
              <a:t>from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15" dirty="0">
                <a:latin typeface="Arial"/>
                <a:cs typeface="Arial"/>
              </a:rPr>
              <a:t>October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50" dirty="0">
                <a:latin typeface="Arial"/>
                <a:cs typeface="Arial"/>
              </a:rPr>
              <a:t>to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early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May,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promising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exuberant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25" dirty="0">
                <a:latin typeface="Arial"/>
                <a:cs typeface="Arial"/>
              </a:rPr>
              <a:t>party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mood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throughout  the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-45" dirty="0">
                <a:latin typeface="Arial"/>
                <a:cs typeface="Arial"/>
              </a:rPr>
              <a:t>season.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14389" y="2136649"/>
            <a:ext cx="3240405" cy="2085339"/>
          </a:xfrm>
          <a:custGeom>
            <a:avLst/>
            <a:gdLst/>
            <a:ahLst/>
            <a:cxnLst/>
            <a:rect l="l" t="t" r="r" b="b"/>
            <a:pathLst>
              <a:path w="3240404" h="2085339">
                <a:moveTo>
                  <a:pt x="3240023" y="0"/>
                </a:moveTo>
                <a:lnTo>
                  <a:pt x="347472" y="0"/>
                </a:lnTo>
                <a:lnTo>
                  <a:pt x="300323" y="3172"/>
                </a:lnTo>
                <a:lnTo>
                  <a:pt x="255102" y="12412"/>
                </a:lnTo>
                <a:lnTo>
                  <a:pt x="212222" y="27306"/>
                </a:lnTo>
                <a:lnTo>
                  <a:pt x="172099" y="47441"/>
                </a:lnTo>
                <a:lnTo>
                  <a:pt x="135144" y="72402"/>
                </a:lnTo>
                <a:lnTo>
                  <a:pt x="101774" y="101774"/>
                </a:lnTo>
                <a:lnTo>
                  <a:pt x="72402" y="135144"/>
                </a:lnTo>
                <a:lnTo>
                  <a:pt x="47441" y="172099"/>
                </a:lnTo>
                <a:lnTo>
                  <a:pt x="27306" y="212222"/>
                </a:lnTo>
                <a:lnTo>
                  <a:pt x="12412" y="255102"/>
                </a:lnTo>
                <a:lnTo>
                  <a:pt x="3172" y="300323"/>
                </a:lnTo>
                <a:lnTo>
                  <a:pt x="0" y="347472"/>
                </a:lnTo>
                <a:lnTo>
                  <a:pt x="0" y="2084832"/>
                </a:lnTo>
                <a:lnTo>
                  <a:pt x="2892552" y="2084832"/>
                </a:lnTo>
                <a:lnTo>
                  <a:pt x="2939700" y="2081659"/>
                </a:lnTo>
                <a:lnTo>
                  <a:pt x="2984921" y="2072419"/>
                </a:lnTo>
                <a:lnTo>
                  <a:pt x="3027801" y="2057525"/>
                </a:lnTo>
                <a:lnTo>
                  <a:pt x="3067924" y="2037390"/>
                </a:lnTo>
                <a:lnTo>
                  <a:pt x="3104879" y="2012429"/>
                </a:lnTo>
                <a:lnTo>
                  <a:pt x="3138249" y="1983057"/>
                </a:lnTo>
                <a:lnTo>
                  <a:pt x="3167621" y="1949687"/>
                </a:lnTo>
                <a:lnTo>
                  <a:pt x="3192582" y="1912732"/>
                </a:lnTo>
                <a:lnTo>
                  <a:pt x="3212717" y="1872609"/>
                </a:lnTo>
                <a:lnTo>
                  <a:pt x="3227611" y="1829729"/>
                </a:lnTo>
                <a:lnTo>
                  <a:pt x="3236851" y="1784508"/>
                </a:lnTo>
                <a:lnTo>
                  <a:pt x="3240023" y="1737359"/>
                </a:lnTo>
                <a:lnTo>
                  <a:pt x="3240023" y="0"/>
                </a:lnTo>
                <a:close/>
              </a:path>
            </a:pathLst>
          </a:custGeom>
          <a:solidFill>
            <a:srgbClr val="083762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095491" y="2299564"/>
            <a:ext cx="2637155" cy="1821011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84785" indent="-172720">
              <a:spcBef>
                <a:spcPts val="7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Internationally</a:t>
            </a:r>
            <a:r>
              <a:rPr sz="1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renowned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Two</a:t>
            </a: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glaciers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25" dirty="0">
                <a:solidFill>
                  <a:srgbClr val="FFFFFF"/>
                </a:solidFill>
                <a:latin typeface="Arial"/>
                <a:cs typeface="Arial"/>
              </a:rPr>
              <a:t>Hight</a:t>
            </a: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altitude</a:t>
            </a:r>
            <a:r>
              <a:rPr sz="1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above</a:t>
            </a:r>
            <a:r>
              <a:rPr sz="11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5" dirty="0">
                <a:solidFill>
                  <a:srgbClr val="FFFFFF"/>
                </a:solidFill>
                <a:latin typeface="Arial"/>
                <a:cs typeface="Arial"/>
              </a:rPr>
              <a:t>sea</a:t>
            </a:r>
            <a:r>
              <a:rPr sz="1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lewel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(3.250</a:t>
            </a: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m)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144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km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ski</a:t>
            </a:r>
            <a:r>
              <a:rPr sz="11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slopes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35" dirty="0">
                <a:solidFill>
                  <a:srgbClr val="FFFFFF"/>
                </a:solidFill>
                <a:latin typeface="Arial"/>
                <a:cs typeface="Arial"/>
              </a:rPr>
              <a:t>Famous</a:t>
            </a:r>
            <a:r>
              <a:rPr sz="11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fashionable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ski</a:t>
            </a: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region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Long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ski</a:t>
            </a:r>
            <a:r>
              <a:rPr sz="110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40" dirty="0">
                <a:solidFill>
                  <a:srgbClr val="FFFFFF"/>
                </a:solidFill>
                <a:latin typeface="Arial"/>
                <a:cs typeface="Arial"/>
              </a:rPr>
              <a:t>season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Snow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guarantee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24000" y="356616"/>
            <a:ext cx="9144000" cy="360045"/>
          </a:xfrm>
          <a:custGeom>
            <a:avLst/>
            <a:gdLst/>
            <a:ahLst/>
            <a:cxnLst/>
            <a:rect l="l" t="t" r="r" b="b"/>
            <a:pathLst>
              <a:path w="9144000" h="360045">
                <a:moveTo>
                  <a:pt x="0" y="359663"/>
                </a:moveTo>
                <a:lnTo>
                  <a:pt x="9144000" y="359663"/>
                </a:lnTo>
                <a:lnTo>
                  <a:pt x="9144000" y="0"/>
                </a:lnTo>
                <a:lnTo>
                  <a:pt x="0" y="0"/>
                </a:lnTo>
                <a:lnTo>
                  <a:pt x="0" y="359663"/>
                </a:lnTo>
                <a:close/>
              </a:path>
            </a:pathLst>
          </a:custGeom>
          <a:solidFill>
            <a:srgbClr val="17406C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691436" y="-517875"/>
            <a:ext cx="4791710" cy="2044791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309620" algn="l"/>
              </a:tabLst>
            </a:pPr>
            <a:r>
              <a:rPr spc="-105" dirty="0"/>
              <a:t>SOELDEN,</a:t>
            </a:r>
            <a:r>
              <a:rPr spc="-65" dirty="0"/>
              <a:t> </a:t>
            </a:r>
            <a:r>
              <a:rPr spc="-170" dirty="0"/>
              <a:t>AUSTRIA.</a:t>
            </a:r>
            <a:r>
              <a:rPr spc="-55" dirty="0"/>
              <a:t> </a:t>
            </a:r>
            <a:r>
              <a:rPr spc="-170" dirty="0"/>
              <a:t>ABOUT	</a:t>
            </a:r>
            <a:r>
              <a:rPr spc="-165" dirty="0"/>
              <a:t>THE</a:t>
            </a:r>
            <a:r>
              <a:rPr spc="-90" dirty="0"/>
              <a:t> </a:t>
            </a:r>
            <a:r>
              <a:rPr spc="-195" dirty="0"/>
              <a:t>REGION.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543170" y="6620929"/>
            <a:ext cx="2486660" cy="1494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spcBef>
                <a:spcPts val="85"/>
              </a:spcBef>
            </a:pPr>
            <a:r>
              <a:rPr sz="900" spc="-20" dirty="0">
                <a:solidFill>
                  <a:srgbClr val="0E6EC5"/>
                </a:solidFill>
                <a:latin typeface="Tahoma"/>
                <a:cs typeface="Tahoma"/>
                <a:hlinkClick r:id="rId4"/>
              </a:rPr>
              <a:t>www.activezone.pl</a:t>
            </a:r>
            <a:r>
              <a:rPr sz="900" spc="-105" dirty="0">
                <a:solidFill>
                  <a:srgbClr val="0E6EC5"/>
                </a:solidFill>
                <a:latin typeface="Tahoma"/>
                <a:cs typeface="Tahoma"/>
                <a:hlinkClick r:id="rId4"/>
              </a:rPr>
              <a:t> </a:t>
            </a:r>
            <a:r>
              <a:rPr sz="750" spc="-90" dirty="0">
                <a:solidFill>
                  <a:srgbClr val="505046"/>
                </a:solidFill>
                <a:latin typeface="Tahoma"/>
                <a:cs typeface="Tahoma"/>
              </a:rPr>
              <a:t>©</a:t>
            </a:r>
            <a:r>
              <a:rPr sz="750" spc="-95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30" dirty="0">
                <a:solidFill>
                  <a:srgbClr val="505046"/>
                </a:solidFill>
                <a:latin typeface="Tahoma"/>
                <a:cs typeface="Tahoma"/>
              </a:rPr>
              <a:t>2018</a:t>
            </a:r>
            <a:r>
              <a:rPr sz="750" spc="-110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5" dirty="0">
                <a:solidFill>
                  <a:srgbClr val="505046"/>
                </a:solidFill>
                <a:latin typeface="Tahoma"/>
                <a:cs typeface="Tahoma"/>
              </a:rPr>
              <a:t>wszystkie</a:t>
            </a:r>
            <a:r>
              <a:rPr sz="750" spc="-100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05046"/>
                </a:solidFill>
                <a:latin typeface="Tahoma"/>
                <a:cs typeface="Tahoma"/>
              </a:rPr>
              <a:t>prawa</a:t>
            </a:r>
            <a:r>
              <a:rPr sz="750" spc="-114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05046"/>
                </a:solidFill>
                <a:latin typeface="Tahoma"/>
                <a:cs typeface="Tahoma"/>
              </a:rPr>
              <a:t>zastrzeżone.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8911717" y="6639511"/>
            <a:ext cx="130175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5"/>
              </a:spcBef>
            </a:pPr>
            <a:fld id="{81D60167-4931-47E6-BA6A-407CBD079E47}" type="slidenum">
              <a:rPr lang="en-US" smtClean="0"/>
              <a:pPr marL="38100">
                <a:spcBef>
                  <a:spcPts val="35"/>
                </a:spcBef>
              </a:pPr>
              <a:t>18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9422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23856" y="6652211"/>
            <a:ext cx="5397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5"/>
              </a:lnSpc>
            </a:pP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7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331196" y="6545579"/>
            <a:ext cx="337185" cy="312420"/>
          </a:xfrm>
          <a:custGeom>
            <a:avLst/>
            <a:gdLst/>
            <a:ahLst/>
            <a:cxnLst/>
            <a:rect l="l" t="t" r="r" b="b"/>
            <a:pathLst>
              <a:path w="337184" h="312420">
                <a:moveTo>
                  <a:pt x="0" y="312419"/>
                </a:moveTo>
                <a:lnTo>
                  <a:pt x="336803" y="312419"/>
                </a:lnTo>
                <a:lnTo>
                  <a:pt x="336803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0837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06879" y="6274306"/>
            <a:ext cx="824484" cy="470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0" y="0"/>
            <a:ext cx="9144000" cy="6210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544" y="5571744"/>
            <a:ext cx="7366000" cy="974090"/>
          </a:xfrm>
          <a:custGeom>
            <a:avLst/>
            <a:gdLst/>
            <a:ahLst/>
            <a:cxnLst/>
            <a:rect l="l" t="t" r="r" b="b"/>
            <a:pathLst>
              <a:path w="7366000" h="974090">
                <a:moveTo>
                  <a:pt x="0" y="973835"/>
                </a:moveTo>
                <a:lnTo>
                  <a:pt x="7365492" y="973835"/>
                </a:lnTo>
                <a:lnTo>
                  <a:pt x="7365492" y="0"/>
                </a:lnTo>
                <a:lnTo>
                  <a:pt x="0" y="0"/>
                </a:lnTo>
                <a:lnTo>
                  <a:pt x="0" y="9738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908173" y="5654447"/>
            <a:ext cx="4981575" cy="884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100" dirty="0">
                <a:latin typeface="Arial"/>
                <a:cs typeface="Arial"/>
              </a:rPr>
              <a:t>Highest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ski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40" dirty="0">
                <a:latin typeface="Arial"/>
                <a:cs typeface="Arial"/>
              </a:rPr>
              <a:t>lift: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3250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spc="-50" dirty="0">
                <a:latin typeface="Arial"/>
                <a:cs typeface="Arial"/>
              </a:rPr>
              <a:t>a.s.l.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Base:</a:t>
            </a:r>
            <a:r>
              <a:rPr sz="1100" spc="-120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1350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spc="-50" dirty="0">
                <a:latin typeface="Arial"/>
                <a:cs typeface="Arial"/>
              </a:rPr>
              <a:t>a.s.l.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225500"/>
              </a:lnSpc>
            </a:pPr>
            <a:r>
              <a:rPr sz="1100" spc="-30" dirty="0">
                <a:latin typeface="Arial"/>
                <a:cs typeface="Arial"/>
              </a:rPr>
              <a:t>Ski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pistes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35" dirty="0">
                <a:latin typeface="Arial"/>
                <a:cs typeface="Arial"/>
              </a:rPr>
              <a:t>total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length: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25" dirty="0">
                <a:latin typeface="Arial"/>
                <a:cs typeface="Arial"/>
              </a:rPr>
              <a:t>144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km,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easy-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25" dirty="0">
                <a:latin typeface="Arial"/>
                <a:cs typeface="Arial"/>
              </a:rPr>
              <a:t>69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km,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15" dirty="0">
                <a:latin typeface="Arial"/>
                <a:cs typeface="Arial"/>
              </a:rPr>
              <a:t>intermediate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15" dirty="0">
                <a:latin typeface="Arial"/>
                <a:cs typeface="Arial"/>
              </a:rPr>
              <a:t>-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25" dirty="0">
                <a:latin typeface="Arial"/>
                <a:cs typeface="Arial"/>
              </a:rPr>
              <a:t>45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km,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35" dirty="0">
                <a:latin typeface="Arial"/>
                <a:cs typeface="Arial"/>
              </a:rPr>
              <a:t>difficult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15" dirty="0">
                <a:latin typeface="Arial"/>
                <a:cs typeface="Arial"/>
              </a:rPr>
              <a:t>-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25" dirty="0">
                <a:latin typeface="Arial"/>
                <a:cs typeface="Arial"/>
              </a:rPr>
              <a:t>30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km  </a:t>
            </a:r>
            <a:r>
              <a:rPr sz="1100" spc="-30" dirty="0">
                <a:latin typeface="Arial"/>
                <a:cs typeface="Arial"/>
              </a:rPr>
              <a:t>Ski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lifts: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35.</a:t>
            </a:r>
            <a:r>
              <a:rPr sz="1100" spc="17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As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45" dirty="0">
                <a:latin typeface="Arial"/>
                <a:cs typeface="Arial"/>
              </a:rPr>
              <a:t>for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today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there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are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3.7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metres</a:t>
            </a:r>
            <a:r>
              <a:rPr sz="1100" spc="-114" dirty="0">
                <a:latin typeface="Arial"/>
                <a:cs typeface="Arial"/>
              </a:rPr>
              <a:t> </a:t>
            </a:r>
            <a:r>
              <a:rPr sz="1100" spc="30" dirty="0">
                <a:latin typeface="Arial"/>
                <a:cs typeface="Arial"/>
              </a:rPr>
              <a:t>of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snow</a:t>
            </a:r>
            <a:r>
              <a:rPr sz="1100" spc="-114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covering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the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summit.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54012" y="3788664"/>
            <a:ext cx="3240405" cy="1294130"/>
          </a:xfrm>
          <a:custGeom>
            <a:avLst/>
            <a:gdLst/>
            <a:ahLst/>
            <a:cxnLst/>
            <a:rect l="l" t="t" r="r" b="b"/>
            <a:pathLst>
              <a:path w="3240404" h="1294129">
                <a:moveTo>
                  <a:pt x="3240023" y="0"/>
                </a:moveTo>
                <a:lnTo>
                  <a:pt x="215646" y="0"/>
                </a:lnTo>
                <a:lnTo>
                  <a:pt x="166191" y="5693"/>
                </a:lnTo>
                <a:lnTo>
                  <a:pt x="120798" y="21913"/>
                </a:lnTo>
                <a:lnTo>
                  <a:pt x="80758" y="47366"/>
                </a:lnTo>
                <a:lnTo>
                  <a:pt x="47366" y="80758"/>
                </a:lnTo>
                <a:lnTo>
                  <a:pt x="21913" y="120798"/>
                </a:lnTo>
                <a:lnTo>
                  <a:pt x="5693" y="166191"/>
                </a:lnTo>
                <a:lnTo>
                  <a:pt x="0" y="215646"/>
                </a:lnTo>
                <a:lnTo>
                  <a:pt x="0" y="1293876"/>
                </a:lnTo>
                <a:lnTo>
                  <a:pt x="3024378" y="1293876"/>
                </a:lnTo>
                <a:lnTo>
                  <a:pt x="3073832" y="1288182"/>
                </a:lnTo>
                <a:lnTo>
                  <a:pt x="3119225" y="1271962"/>
                </a:lnTo>
                <a:lnTo>
                  <a:pt x="3159265" y="1246509"/>
                </a:lnTo>
                <a:lnTo>
                  <a:pt x="3192657" y="1213117"/>
                </a:lnTo>
                <a:lnTo>
                  <a:pt x="3218110" y="1173077"/>
                </a:lnTo>
                <a:lnTo>
                  <a:pt x="3234330" y="1127684"/>
                </a:lnTo>
                <a:lnTo>
                  <a:pt x="3240023" y="1078230"/>
                </a:lnTo>
                <a:lnTo>
                  <a:pt x="3240023" y="0"/>
                </a:lnTo>
                <a:close/>
              </a:path>
            </a:pathLst>
          </a:custGeom>
          <a:solidFill>
            <a:srgbClr val="083762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096125" y="3913987"/>
            <a:ext cx="1853564" cy="1043876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84785" indent="-172720">
              <a:spcBef>
                <a:spcPts val="7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25" dirty="0">
                <a:solidFill>
                  <a:srgbClr val="FFFFFF"/>
                </a:solidFill>
                <a:latin typeface="Arial"/>
                <a:cs typeface="Arial"/>
              </a:rPr>
              <a:t>144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km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ski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pists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1350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lowest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ski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station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3250</a:t>
            </a: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higher</a:t>
            </a:r>
            <a:r>
              <a:rPr sz="11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ski</a:t>
            </a: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station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Two</a:t>
            </a: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glaciers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24000" y="356616"/>
            <a:ext cx="9144000" cy="360045"/>
          </a:xfrm>
          <a:custGeom>
            <a:avLst/>
            <a:gdLst/>
            <a:ahLst/>
            <a:cxnLst/>
            <a:rect l="l" t="t" r="r" b="b"/>
            <a:pathLst>
              <a:path w="9144000" h="360045">
                <a:moveTo>
                  <a:pt x="0" y="359663"/>
                </a:moveTo>
                <a:lnTo>
                  <a:pt x="9144000" y="359663"/>
                </a:lnTo>
                <a:lnTo>
                  <a:pt x="9144000" y="0"/>
                </a:lnTo>
                <a:lnTo>
                  <a:pt x="0" y="0"/>
                </a:lnTo>
                <a:lnTo>
                  <a:pt x="0" y="359663"/>
                </a:lnTo>
                <a:close/>
              </a:path>
            </a:pathLst>
          </a:custGeom>
          <a:solidFill>
            <a:srgbClr val="17406C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691436" y="-517875"/>
            <a:ext cx="3817620" cy="2044791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5" dirty="0"/>
              <a:t>SOELDEN, </a:t>
            </a:r>
            <a:r>
              <a:rPr spc="-170" dirty="0"/>
              <a:t>AUSTRIA. </a:t>
            </a:r>
            <a:r>
              <a:rPr spc="-185" dirty="0"/>
              <a:t>SKI</a:t>
            </a:r>
            <a:r>
              <a:rPr spc="45" dirty="0"/>
              <a:t> </a:t>
            </a:r>
            <a:r>
              <a:rPr spc="-195" dirty="0"/>
              <a:t>REGION.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543170" y="6620929"/>
            <a:ext cx="2486660" cy="1494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spcBef>
                <a:spcPts val="85"/>
              </a:spcBef>
            </a:pPr>
            <a:r>
              <a:rPr sz="900" spc="-20" dirty="0">
                <a:solidFill>
                  <a:srgbClr val="0E6EC5"/>
                </a:solidFill>
                <a:latin typeface="Tahoma"/>
                <a:cs typeface="Tahoma"/>
                <a:hlinkClick r:id="rId4"/>
              </a:rPr>
              <a:t>www.activezone.pl</a:t>
            </a:r>
            <a:r>
              <a:rPr sz="900" spc="-105" dirty="0">
                <a:solidFill>
                  <a:srgbClr val="0E6EC5"/>
                </a:solidFill>
                <a:latin typeface="Tahoma"/>
                <a:cs typeface="Tahoma"/>
                <a:hlinkClick r:id="rId4"/>
              </a:rPr>
              <a:t> </a:t>
            </a:r>
            <a:r>
              <a:rPr sz="750" spc="-90" dirty="0">
                <a:solidFill>
                  <a:srgbClr val="505046"/>
                </a:solidFill>
                <a:latin typeface="Tahoma"/>
                <a:cs typeface="Tahoma"/>
              </a:rPr>
              <a:t>©</a:t>
            </a:r>
            <a:r>
              <a:rPr sz="750" spc="-95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30" dirty="0">
                <a:solidFill>
                  <a:srgbClr val="505046"/>
                </a:solidFill>
                <a:latin typeface="Tahoma"/>
                <a:cs typeface="Tahoma"/>
              </a:rPr>
              <a:t>2018</a:t>
            </a:r>
            <a:r>
              <a:rPr sz="750" spc="-110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5" dirty="0">
                <a:solidFill>
                  <a:srgbClr val="505046"/>
                </a:solidFill>
                <a:latin typeface="Tahoma"/>
                <a:cs typeface="Tahoma"/>
              </a:rPr>
              <a:t>wszystkie</a:t>
            </a:r>
            <a:r>
              <a:rPr sz="750" spc="-100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05046"/>
                </a:solidFill>
                <a:latin typeface="Tahoma"/>
                <a:cs typeface="Tahoma"/>
              </a:rPr>
              <a:t>prawa</a:t>
            </a:r>
            <a:r>
              <a:rPr sz="750" spc="-114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05046"/>
                </a:solidFill>
                <a:latin typeface="Tahoma"/>
                <a:cs typeface="Tahoma"/>
              </a:rPr>
              <a:t>zastrzeżone.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8911717" y="6639511"/>
            <a:ext cx="130175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5"/>
              </a:spcBef>
            </a:pPr>
            <a:fld id="{81D60167-4931-47E6-BA6A-407CBD079E47}" type="slidenum">
              <a:rPr lang="en-US" smtClean="0"/>
              <a:pPr marL="38100">
                <a:spcBef>
                  <a:spcPts val="35"/>
                </a:spcBef>
              </a:pPr>
              <a:t>19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5329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Recognition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  <a:p>
            <a:pPr lvl="1"/>
            <a:r>
              <a:rPr lang="en-GB" dirty="0"/>
              <a:t>President </a:t>
            </a:r>
            <a:r>
              <a:rPr lang="en-US" dirty="0" err="1"/>
              <a:t>Håkan</a:t>
            </a:r>
            <a:r>
              <a:rPr lang="en-US" dirty="0"/>
              <a:t> </a:t>
            </a:r>
            <a:r>
              <a:rPr lang="en-US" dirty="0" err="1"/>
              <a:t>Pärsson</a:t>
            </a:r>
            <a:r>
              <a:rPr lang="en-US" dirty="0"/>
              <a:t> </a:t>
            </a:r>
          </a:p>
          <a:p>
            <a:pPr lvl="1"/>
            <a:r>
              <a:rPr lang="en-GB" dirty="0"/>
              <a:t>Local Organizers Vic and Linda </a:t>
            </a:r>
            <a:r>
              <a:rPr lang="en-GB" dirty="0" err="1"/>
              <a:t>Vucemilo</a:t>
            </a:r>
            <a:r>
              <a:rPr lang="en-GB" dirty="0"/>
              <a:t>, Richard and Leslie O’Connor, Emilio and </a:t>
            </a:r>
            <a:r>
              <a:rPr lang="en-GB" dirty="0" err="1"/>
              <a:t>Sharonna</a:t>
            </a:r>
            <a:r>
              <a:rPr lang="en-GB" dirty="0"/>
              <a:t> Rodriguez Marin </a:t>
            </a:r>
            <a:r>
              <a:rPr lang="en-GB" dirty="0" err="1"/>
              <a:t>Freudman</a:t>
            </a:r>
            <a:endParaRPr lang="en-GB" dirty="0"/>
          </a:p>
          <a:p>
            <a:pPr lvl="1"/>
            <a:r>
              <a:rPr lang="en-US" dirty="0"/>
              <a:t>Mac </a:t>
            </a:r>
            <a:r>
              <a:rPr lang="en-US" dirty="0" err="1"/>
              <a:t>Dryjski</a:t>
            </a:r>
            <a:endParaRPr lang="en-US" dirty="0"/>
          </a:p>
          <a:p>
            <a:pPr lvl="2"/>
            <a:r>
              <a:rPr lang="en-US" dirty="0"/>
              <a:t>Foundation Scholarship Support</a:t>
            </a:r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87E2A4-7D95-1240-9A60-F65A2AAABE86}"/>
              </a:ext>
            </a:extLst>
          </p:cNvPr>
          <p:cNvSpPr txBox="1"/>
          <p:nvPr/>
        </p:nvSpPr>
        <p:spPr>
          <a:xfrm>
            <a:off x="6761747" y="324852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62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23856" y="6652211"/>
            <a:ext cx="5397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5"/>
              </a:lnSpc>
            </a:pP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7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331196" y="6545579"/>
            <a:ext cx="337185" cy="312420"/>
          </a:xfrm>
          <a:custGeom>
            <a:avLst/>
            <a:gdLst/>
            <a:ahLst/>
            <a:cxnLst/>
            <a:rect l="l" t="t" r="r" b="b"/>
            <a:pathLst>
              <a:path w="337184" h="312420">
                <a:moveTo>
                  <a:pt x="0" y="312419"/>
                </a:moveTo>
                <a:lnTo>
                  <a:pt x="336803" y="312419"/>
                </a:lnTo>
                <a:lnTo>
                  <a:pt x="336803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0837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06879" y="6274306"/>
            <a:ext cx="824484" cy="470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0" y="0"/>
            <a:ext cx="9144000" cy="6228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14389" y="2136649"/>
            <a:ext cx="3240405" cy="2014855"/>
          </a:xfrm>
          <a:custGeom>
            <a:avLst/>
            <a:gdLst/>
            <a:ahLst/>
            <a:cxnLst/>
            <a:rect l="l" t="t" r="r" b="b"/>
            <a:pathLst>
              <a:path w="3240404" h="2014854">
                <a:moveTo>
                  <a:pt x="3240023" y="0"/>
                </a:moveTo>
                <a:lnTo>
                  <a:pt x="335788" y="0"/>
                </a:lnTo>
                <a:lnTo>
                  <a:pt x="286174" y="3641"/>
                </a:lnTo>
                <a:lnTo>
                  <a:pt x="238819" y="14219"/>
                </a:lnTo>
                <a:lnTo>
                  <a:pt x="194241" y="31213"/>
                </a:lnTo>
                <a:lnTo>
                  <a:pt x="152961" y="54105"/>
                </a:lnTo>
                <a:lnTo>
                  <a:pt x="115498" y="82373"/>
                </a:lnTo>
                <a:lnTo>
                  <a:pt x="82373" y="115498"/>
                </a:lnTo>
                <a:lnTo>
                  <a:pt x="54105" y="152961"/>
                </a:lnTo>
                <a:lnTo>
                  <a:pt x="31213" y="194241"/>
                </a:lnTo>
                <a:lnTo>
                  <a:pt x="14219" y="238819"/>
                </a:lnTo>
                <a:lnTo>
                  <a:pt x="3641" y="286174"/>
                </a:lnTo>
                <a:lnTo>
                  <a:pt x="0" y="335788"/>
                </a:lnTo>
                <a:lnTo>
                  <a:pt x="0" y="2014727"/>
                </a:lnTo>
                <a:lnTo>
                  <a:pt x="2904236" y="2014727"/>
                </a:lnTo>
                <a:lnTo>
                  <a:pt x="2953849" y="2011086"/>
                </a:lnTo>
                <a:lnTo>
                  <a:pt x="3001204" y="2000508"/>
                </a:lnTo>
                <a:lnTo>
                  <a:pt x="3045782" y="1983514"/>
                </a:lnTo>
                <a:lnTo>
                  <a:pt x="3087062" y="1960622"/>
                </a:lnTo>
                <a:lnTo>
                  <a:pt x="3124525" y="1932354"/>
                </a:lnTo>
                <a:lnTo>
                  <a:pt x="3157650" y="1899229"/>
                </a:lnTo>
                <a:lnTo>
                  <a:pt x="3185918" y="1861766"/>
                </a:lnTo>
                <a:lnTo>
                  <a:pt x="3208810" y="1820486"/>
                </a:lnTo>
                <a:lnTo>
                  <a:pt x="3225804" y="1775908"/>
                </a:lnTo>
                <a:lnTo>
                  <a:pt x="3236382" y="1728553"/>
                </a:lnTo>
                <a:lnTo>
                  <a:pt x="3240023" y="1678939"/>
                </a:lnTo>
                <a:lnTo>
                  <a:pt x="3240023" y="0"/>
                </a:lnTo>
                <a:close/>
              </a:path>
            </a:pathLst>
          </a:custGeom>
          <a:solidFill>
            <a:srgbClr val="083762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92188" y="2296135"/>
            <a:ext cx="1897380" cy="1821011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84785" indent="-172720">
              <a:spcBef>
                <a:spcPts val="7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Standard</a:t>
            </a:r>
            <a:r>
              <a:rPr sz="11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4*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Central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location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2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min.</a:t>
            </a:r>
            <a:r>
              <a:rPr sz="11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25" dirty="0">
                <a:solidFill>
                  <a:srgbClr val="FFFFFF"/>
                </a:solidFill>
                <a:latin typeface="Arial"/>
                <a:cs typeface="Arial"/>
              </a:rPr>
              <a:t>Walk</a:t>
            </a: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ski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station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Swimming</a:t>
            </a:r>
            <a:r>
              <a:rPr sz="11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pool</a:t>
            </a: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welness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Conference</a:t>
            </a:r>
            <a:r>
              <a:rPr sz="11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room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30" dirty="0">
                <a:solidFill>
                  <a:srgbClr val="FFFFFF"/>
                </a:solidFill>
                <a:latin typeface="Arial"/>
                <a:cs typeface="Arial"/>
              </a:rPr>
              <a:t>Internet</a:t>
            </a: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Arial"/>
                <a:cs typeface="Arial"/>
              </a:rPr>
              <a:t>access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Booking.com:</a:t>
            </a:r>
            <a:r>
              <a:rPr sz="11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8.8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24000" y="356616"/>
            <a:ext cx="9144000" cy="360045"/>
          </a:xfrm>
          <a:custGeom>
            <a:avLst/>
            <a:gdLst/>
            <a:ahLst/>
            <a:cxnLst/>
            <a:rect l="l" t="t" r="r" b="b"/>
            <a:pathLst>
              <a:path w="9144000" h="360045">
                <a:moveTo>
                  <a:pt x="0" y="359663"/>
                </a:moveTo>
                <a:lnTo>
                  <a:pt x="9144000" y="359663"/>
                </a:lnTo>
                <a:lnTo>
                  <a:pt x="9144000" y="0"/>
                </a:lnTo>
                <a:lnTo>
                  <a:pt x="0" y="0"/>
                </a:lnTo>
                <a:lnTo>
                  <a:pt x="0" y="359663"/>
                </a:lnTo>
                <a:close/>
              </a:path>
            </a:pathLst>
          </a:custGeom>
          <a:solidFill>
            <a:srgbClr val="17406C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91436" y="-179321"/>
            <a:ext cx="4812030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5" dirty="0"/>
              <a:t>SOELDEN, </a:t>
            </a:r>
            <a:r>
              <a:rPr spc="-170" dirty="0"/>
              <a:t>AUSTRIA. </a:t>
            </a:r>
            <a:r>
              <a:rPr spc="-145" dirty="0"/>
              <a:t>HOTEL</a:t>
            </a:r>
            <a:r>
              <a:rPr spc="55" dirty="0"/>
              <a:t> </a:t>
            </a:r>
            <a:r>
              <a:rPr spc="-165" dirty="0"/>
              <a:t>TYROLERHOF.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543170" y="6620929"/>
            <a:ext cx="2486660" cy="1494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spcBef>
                <a:spcPts val="85"/>
              </a:spcBef>
            </a:pPr>
            <a:r>
              <a:rPr sz="900" spc="-20" dirty="0">
                <a:solidFill>
                  <a:srgbClr val="0E6EC5"/>
                </a:solidFill>
                <a:latin typeface="Tahoma"/>
                <a:cs typeface="Tahoma"/>
                <a:hlinkClick r:id="rId4"/>
              </a:rPr>
              <a:t>www.activezone.pl</a:t>
            </a:r>
            <a:r>
              <a:rPr sz="900" spc="-105" dirty="0">
                <a:solidFill>
                  <a:srgbClr val="0E6EC5"/>
                </a:solidFill>
                <a:latin typeface="Tahoma"/>
                <a:cs typeface="Tahoma"/>
                <a:hlinkClick r:id="rId4"/>
              </a:rPr>
              <a:t> </a:t>
            </a:r>
            <a:r>
              <a:rPr sz="750" spc="-90" dirty="0">
                <a:solidFill>
                  <a:srgbClr val="505046"/>
                </a:solidFill>
                <a:latin typeface="Tahoma"/>
                <a:cs typeface="Tahoma"/>
              </a:rPr>
              <a:t>©</a:t>
            </a:r>
            <a:r>
              <a:rPr sz="750" spc="-95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30" dirty="0">
                <a:solidFill>
                  <a:srgbClr val="505046"/>
                </a:solidFill>
                <a:latin typeface="Tahoma"/>
                <a:cs typeface="Tahoma"/>
              </a:rPr>
              <a:t>2018</a:t>
            </a:r>
            <a:r>
              <a:rPr sz="750" spc="-110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5" dirty="0">
                <a:solidFill>
                  <a:srgbClr val="505046"/>
                </a:solidFill>
                <a:latin typeface="Tahoma"/>
                <a:cs typeface="Tahoma"/>
              </a:rPr>
              <a:t>wszystkie</a:t>
            </a:r>
            <a:r>
              <a:rPr sz="750" spc="-100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05046"/>
                </a:solidFill>
                <a:latin typeface="Tahoma"/>
                <a:cs typeface="Tahoma"/>
              </a:rPr>
              <a:t>prawa</a:t>
            </a:r>
            <a:r>
              <a:rPr sz="750" spc="-114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05046"/>
                </a:solidFill>
                <a:latin typeface="Tahoma"/>
                <a:cs typeface="Tahoma"/>
              </a:rPr>
              <a:t>zastrzeżone.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8911717" y="6639511"/>
            <a:ext cx="130175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5"/>
              </a:spcBef>
            </a:pPr>
            <a:fld id="{81D60167-4931-47E6-BA6A-407CBD079E47}" type="slidenum">
              <a:rPr lang="en-US" smtClean="0"/>
              <a:pPr marL="38100">
                <a:spcBef>
                  <a:spcPts val="35"/>
                </a:spcBef>
              </a:pPr>
              <a:t>20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9929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99932" y="4643628"/>
            <a:ext cx="2051685" cy="2214880"/>
          </a:xfrm>
          <a:custGeom>
            <a:avLst/>
            <a:gdLst/>
            <a:ahLst/>
            <a:cxnLst/>
            <a:rect l="l" t="t" r="r" b="b"/>
            <a:pathLst>
              <a:path w="2051684" h="2214879">
                <a:moveTo>
                  <a:pt x="0" y="2214372"/>
                </a:moveTo>
                <a:lnTo>
                  <a:pt x="2051303" y="2214372"/>
                </a:lnTo>
                <a:lnTo>
                  <a:pt x="2051303" y="0"/>
                </a:lnTo>
                <a:lnTo>
                  <a:pt x="0" y="0"/>
                </a:lnTo>
                <a:lnTo>
                  <a:pt x="0" y="2214372"/>
                </a:lnTo>
                <a:close/>
              </a:path>
            </a:pathLst>
          </a:custGeom>
          <a:solidFill>
            <a:srgbClr val="0E6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66731" y="304800"/>
            <a:ext cx="702564" cy="402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1" y="0"/>
            <a:ext cx="3419855" cy="2214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128387" y="857860"/>
            <a:ext cx="5008245" cy="2792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3515">
              <a:lnSpc>
                <a:spcPct val="150000"/>
              </a:lnSpc>
              <a:spcBef>
                <a:spcPts val="100"/>
              </a:spcBef>
            </a:pPr>
            <a:r>
              <a:rPr sz="1100" spc="25" dirty="0">
                <a:latin typeface="Arial"/>
                <a:cs typeface="Arial"/>
              </a:rPr>
              <a:t>Hotel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Tyrolerhof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15" dirty="0">
                <a:latin typeface="Arial"/>
                <a:cs typeface="Arial"/>
              </a:rPr>
              <a:t>4*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is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located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25" dirty="0">
                <a:latin typeface="Arial"/>
                <a:cs typeface="Arial"/>
              </a:rPr>
              <a:t>at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25" dirty="0">
                <a:latin typeface="Arial"/>
                <a:cs typeface="Arial"/>
              </a:rPr>
              <a:t>the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centre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30" dirty="0">
                <a:latin typeface="Arial"/>
                <a:cs typeface="Arial"/>
              </a:rPr>
              <a:t>of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-35" dirty="0">
                <a:latin typeface="Arial"/>
                <a:cs typeface="Arial"/>
              </a:rPr>
              <a:t>Sölden,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55" dirty="0">
                <a:latin typeface="Arial"/>
                <a:cs typeface="Arial"/>
              </a:rPr>
              <a:t>a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15" dirty="0">
                <a:latin typeface="Arial"/>
                <a:cs typeface="Arial"/>
              </a:rPr>
              <a:t>2-minute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walk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30" dirty="0">
                <a:latin typeface="Arial"/>
                <a:cs typeface="Arial"/>
              </a:rPr>
              <a:t>from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the  </a:t>
            </a:r>
            <a:r>
              <a:rPr sz="1100" dirty="0">
                <a:latin typeface="Arial"/>
                <a:cs typeface="Arial"/>
              </a:rPr>
              <a:t>Freizeitarena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leisure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centre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and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only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25" dirty="0">
                <a:latin typeface="Arial"/>
                <a:cs typeface="Arial"/>
              </a:rPr>
              <a:t>300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away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30" dirty="0">
                <a:latin typeface="Arial"/>
                <a:cs typeface="Arial"/>
              </a:rPr>
              <a:t>from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the</a:t>
            </a:r>
            <a:r>
              <a:rPr sz="1100" spc="-8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Giggijoch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Cable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Car.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 marL="12700">
              <a:spcBef>
                <a:spcPts val="1145"/>
              </a:spcBef>
            </a:pPr>
            <a:r>
              <a:rPr sz="1100" spc="-20" dirty="0">
                <a:latin typeface="Arial"/>
                <a:cs typeface="Arial"/>
              </a:rPr>
              <a:t>The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modern</a:t>
            </a:r>
            <a:r>
              <a:rPr sz="1100" spc="-114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rooms</a:t>
            </a:r>
            <a:r>
              <a:rPr sz="1100" spc="-114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all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15" dirty="0">
                <a:latin typeface="Arial"/>
                <a:cs typeface="Arial"/>
              </a:rPr>
              <a:t>feature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cable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30" dirty="0">
                <a:latin typeface="Arial"/>
                <a:cs typeface="Arial"/>
              </a:rPr>
              <a:t>TV,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55" dirty="0">
                <a:latin typeface="Arial"/>
                <a:cs typeface="Arial"/>
              </a:rPr>
              <a:t>a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-35" dirty="0">
                <a:latin typeface="Arial"/>
                <a:cs typeface="Arial"/>
              </a:rPr>
              <a:t>safe,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and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55" dirty="0">
                <a:latin typeface="Arial"/>
                <a:cs typeface="Arial"/>
              </a:rPr>
              <a:t>a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bathroom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45" dirty="0">
                <a:latin typeface="Arial"/>
                <a:cs typeface="Arial"/>
              </a:rPr>
              <a:t>with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hairdryer.</a:t>
            </a:r>
            <a:endParaRPr sz="1100"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100" spc="-20" dirty="0">
                <a:latin typeface="Arial"/>
                <a:cs typeface="Arial"/>
              </a:rPr>
              <a:t>The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on-site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15" dirty="0">
                <a:latin typeface="Arial"/>
                <a:cs typeface="Arial"/>
              </a:rPr>
              <a:t>restaurant</a:t>
            </a:r>
            <a:r>
              <a:rPr sz="1100" spc="-120" dirty="0">
                <a:latin typeface="Arial"/>
                <a:cs typeface="Arial"/>
              </a:rPr>
              <a:t> </a:t>
            </a:r>
            <a:r>
              <a:rPr sz="1100" spc="15" dirty="0">
                <a:latin typeface="Arial"/>
                <a:cs typeface="Arial"/>
              </a:rPr>
              <a:t>offers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Tyrolean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cuisine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spc="-65" dirty="0">
                <a:latin typeface="Arial"/>
                <a:cs typeface="Arial"/>
              </a:rPr>
              <a:t>as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well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65" dirty="0">
                <a:latin typeface="Arial"/>
                <a:cs typeface="Arial"/>
              </a:rPr>
              <a:t>as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international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-30" dirty="0">
                <a:latin typeface="Arial"/>
                <a:cs typeface="Arial"/>
              </a:rPr>
              <a:t>dishes.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1100" spc="-20" dirty="0">
                <a:latin typeface="Arial"/>
                <a:cs typeface="Arial"/>
              </a:rPr>
              <a:t>Guests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-30" dirty="0">
                <a:latin typeface="Arial"/>
                <a:cs typeface="Arial"/>
              </a:rPr>
              <a:t>can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relax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in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50" dirty="0">
                <a:latin typeface="Arial"/>
                <a:cs typeface="Arial"/>
              </a:rPr>
              <a:t>front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30" dirty="0">
                <a:latin typeface="Arial"/>
                <a:cs typeface="Arial"/>
              </a:rPr>
              <a:t>of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the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bar’s</a:t>
            </a:r>
            <a:r>
              <a:rPr sz="1100" spc="-114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open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fireplace.</a:t>
            </a:r>
            <a:r>
              <a:rPr sz="1100" spc="-114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Free</a:t>
            </a:r>
            <a:r>
              <a:rPr sz="1100" spc="-80" dirty="0">
                <a:latin typeface="Arial"/>
                <a:cs typeface="Arial"/>
              </a:rPr>
              <a:t> </a:t>
            </a:r>
            <a:r>
              <a:rPr sz="1100" spc="30" dirty="0">
                <a:latin typeface="Arial"/>
                <a:cs typeface="Arial"/>
              </a:rPr>
              <a:t>WiFi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is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available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in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the  </a:t>
            </a:r>
            <a:r>
              <a:rPr sz="1100" spc="5" dirty="0">
                <a:latin typeface="Arial"/>
                <a:cs typeface="Arial"/>
              </a:rPr>
              <a:t>lobby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and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in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all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rooms.</a:t>
            </a:r>
            <a:r>
              <a:rPr sz="1100" spc="-114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There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is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also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55" dirty="0">
                <a:latin typeface="Arial"/>
                <a:cs typeface="Arial"/>
              </a:rPr>
              <a:t>a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cozy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bar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25" dirty="0">
                <a:latin typeface="Arial"/>
                <a:cs typeface="Arial"/>
              </a:rPr>
              <a:t>at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the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hotel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–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Grizzly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Bar.</a:t>
            </a:r>
            <a:r>
              <a:rPr sz="1100" spc="17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There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is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-55" dirty="0">
                <a:latin typeface="Arial"/>
                <a:cs typeface="Arial"/>
              </a:rPr>
              <a:t>a  </a:t>
            </a:r>
            <a:r>
              <a:rPr sz="1100" spc="-10" dirty="0">
                <a:latin typeface="Arial"/>
                <a:cs typeface="Arial"/>
              </a:rPr>
              <a:t>nice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wellness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area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25" dirty="0">
                <a:latin typeface="Arial"/>
                <a:cs typeface="Arial"/>
              </a:rPr>
              <a:t>at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the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hotel.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There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are: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15" dirty="0">
                <a:latin typeface="Arial"/>
                <a:cs typeface="Arial"/>
              </a:rPr>
              <a:t>indoor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pool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15" dirty="0">
                <a:latin typeface="Arial"/>
                <a:cs typeface="Arial"/>
              </a:rPr>
              <a:t>19x6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m,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-55" dirty="0">
                <a:latin typeface="Arial"/>
                <a:cs typeface="Arial"/>
              </a:rPr>
              <a:t>a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35" dirty="0">
                <a:latin typeface="Arial"/>
                <a:cs typeface="Arial"/>
              </a:rPr>
              <a:t>hot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tub,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-55" dirty="0">
                <a:latin typeface="Arial"/>
                <a:cs typeface="Arial"/>
              </a:rPr>
              <a:t>a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Finnish  </a:t>
            </a:r>
            <a:r>
              <a:rPr sz="1100" spc="-40" dirty="0">
                <a:latin typeface="Arial"/>
                <a:cs typeface="Arial"/>
              </a:rPr>
              <a:t>sauna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and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an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infrared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sauna.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 marL="12700">
              <a:spcBef>
                <a:spcPts val="1145"/>
              </a:spcBef>
            </a:pPr>
            <a:r>
              <a:rPr sz="1100" spc="-5" dirty="0">
                <a:latin typeface="Arial"/>
                <a:cs typeface="Arial"/>
              </a:rPr>
              <a:t>There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is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55" dirty="0">
                <a:latin typeface="Arial"/>
                <a:cs typeface="Arial"/>
              </a:rPr>
              <a:t>a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conference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room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spc="25" dirty="0">
                <a:latin typeface="Arial"/>
                <a:cs typeface="Arial"/>
              </a:rPr>
              <a:t>at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the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hotel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45" dirty="0">
                <a:latin typeface="Arial"/>
                <a:cs typeface="Arial"/>
              </a:rPr>
              <a:t>for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up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50" dirty="0">
                <a:latin typeface="Arial"/>
                <a:cs typeface="Arial"/>
              </a:rPr>
              <a:t>to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25" dirty="0">
                <a:latin typeface="Arial"/>
                <a:cs typeface="Arial"/>
              </a:rPr>
              <a:t>80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persons.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62492" y="4747640"/>
            <a:ext cx="1267460" cy="15414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100" b="1" spc="55" dirty="0">
                <a:solidFill>
                  <a:srgbClr val="FFFFFF"/>
                </a:solidFill>
                <a:latin typeface="Trebuchet MS"/>
                <a:cs typeface="Trebuchet MS"/>
              </a:rPr>
              <a:t>ATUTY</a:t>
            </a:r>
            <a:r>
              <a:rPr sz="1100" b="1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30" dirty="0">
                <a:solidFill>
                  <a:srgbClr val="FFFFFF"/>
                </a:solidFill>
                <a:latin typeface="Trebuchet MS"/>
                <a:cs typeface="Trebuchet MS"/>
              </a:rPr>
              <a:t>HOTELU:</a:t>
            </a:r>
            <a:endParaRPr sz="1100">
              <a:latin typeface="Trebuchet MS"/>
              <a:cs typeface="Trebuchet MS"/>
            </a:endParaRPr>
          </a:p>
          <a:p>
            <a:pPr>
              <a:spcBef>
                <a:spcPts val="25"/>
              </a:spcBef>
            </a:pPr>
            <a:endParaRPr sz="1000">
              <a:latin typeface="Trebuchet MS"/>
              <a:cs typeface="Trebuchet MS"/>
            </a:endParaRPr>
          </a:p>
          <a:p>
            <a:pPr marL="184785" indent="-172720">
              <a:buFont typeface="Wingdings"/>
              <a:buChar char=""/>
              <a:tabLst>
                <a:tab pos="185420" algn="l"/>
              </a:tabLst>
            </a:pP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Booking.com:</a:t>
            </a:r>
            <a:r>
              <a:rPr sz="11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8.8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Central</a:t>
            </a:r>
            <a:r>
              <a:rPr sz="11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location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Swimming</a:t>
            </a:r>
            <a:r>
              <a:rPr sz="11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pool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Welness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5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Conference</a:t>
            </a:r>
            <a:r>
              <a:rPr sz="11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room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63011" y="346746"/>
            <a:ext cx="6840220" cy="379784"/>
          </a:xfrm>
          <a:prstGeom prst="rect">
            <a:avLst/>
          </a:prstGeom>
          <a:solidFill>
            <a:srgbClr val="17406C">
              <a:alpha val="69802"/>
            </a:srgb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marL="90805">
              <a:lnSpc>
                <a:spcPts val="2365"/>
              </a:lnSpc>
            </a:pPr>
            <a:r>
              <a:rPr spc="-145" dirty="0"/>
              <a:t>HOTEL </a:t>
            </a:r>
            <a:r>
              <a:rPr spc="-165" dirty="0"/>
              <a:t>TYROLERHOF</a:t>
            </a:r>
            <a:r>
              <a:rPr spc="-15" dirty="0"/>
              <a:t> </a:t>
            </a:r>
            <a:r>
              <a:rPr spc="-275" dirty="0"/>
              <a:t>4*</a:t>
            </a:r>
          </a:p>
        </p:txBody>
      </p:sp>
      <p:sp>
        <p:nvSpPr>
          <p:cNvPr id="8" name="object 8"/>
          <p:cNvSpPr/>
          <p:nvPr/>
        </p:nvSpPr>
        <p:spPr>
          <a:xfrm>
            <a:off x="5047489" y="4262641"/>
            <a:ext cx="3420617" cy="2964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851016" y="4305681"/>
            <a:ext cx="181737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100" spc="5" dirty="0">
                <a:solidFill>
                  <a:srgbClr val="FFFFFF"/>
                </a:solidFill>
                <a:latin typeface="Arial"/>
                <a:cs typeface="Arial"/>
                <a:hlinkClick r:id="rId5"/>
              </a:rPr>
              <a:t>www.tyrolerhof-soelden.com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24001" y="2322576"/>
            <a:ext cx="3419855" cy="22128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24001" y="4634483"/>
            <a:ext cx="3419855" cy="22189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49012" y="4643626"/>
            <a:ext cx="3419855" cy="22143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8310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23856" y="6652211"/>
            <a:ext cx="5397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5"/>
              </a:lnSpc>
            </a:pP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7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331196" y="6545579"/>
            <a:ext cx="337185" cy="312420"/>
          </a:xfrm>
          <a:custGeom>
            <a:avLst/>
            <a:gdLst/>
            <a:ahLst/>
            <a:cxnLst/>
            <a:rect l="l" t="t" r="r" b="b"/>
            <a:pathLst>
              <a:path w="337184" h="312420">
                <a:moveTo>
                  <a:pt x="0" y="312419"/>
                </a:moveTo>
                <a:lnTo>
                  <a:pt x="336803" y="312419"/>
                </a:lnTo>
                <a:lnTo>
                  <a:pt x="336803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0837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06879" y="6274306"/>
            <a:ext cx="824484" cy="470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0"/>
            <a:ext cx="9143999" cy="6188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14389" y="2136649"/>
            <a:ext cx="3240405" cy="2014855"/>
          </a:xfrm>
          <a:custGeom>
            <a:avLst/>
            <a:gdLst/>
            <a:ahLst/>
            <a:cxnLst/>
            <a:rect l="l" t="t" r="r" b="b"/>
            <a:pathLst>
              <a:path w="3240404" h="2014854">
                <a:moveTo>
                  <a:pt x="3240023" y="0"/>
                </a:moveTo>
                <a:lnTo>
                  <a:pt x="335788" y="0"/>
                </a:lnTo>
                <a:lnTo>
                  <a:pt x="286174" y="3641"/>
                </a:lnTo>
                <a:lnTo>
                  <a:pt x="238819" y="14219"/>
                </a:lnTo>
                <a:lnTo>
                  <a:pt x="194241" y="31213"/>
                </a:lnTo>
                <a:lnTo>
                  <a:pt x="152961" y="54105"/>
                </a:lnTo>
                <a:lnTo>
                  <a:pt x="115498" y="82373"/>
                </a:lnTo>
                <a:lnTo>
                  <a:pt x="82373" y="115498"/>
                </a:lnTo>
                <a:lnTo>
                  <a:pt x="54105" y="152961"/>
                </a:lnTo>
                <a:lnTo>
                  <a:pt x="31213" y="194241"/>
                </a:lnTo>
                <a:lnTo>
                  <a:pt x="14219" y="238819"/>
                </a:lnTo>
                <a:lnTo>
                  <a:pt x="3641" y="286174"/>
                </a:lnTo>
                <a:lnTo>
                  <a:pt x="0" y="335788"/>
                </a:lnTo>
                <a:lnTo>
                  <a:pt x="0" y="2014727"/>
                </a:lnTo>
                <a:lnTo>
                  <a:pt x="2904236" y="2014727"/>
                </a:lnTo>
                <a:lnTo>
                  <a:pt x="2953849" y="2011086"/>
                </a:lnTo>
                <a:lnTo>
                  <a:pt x="3001204" y="2000508"/>
                </a:lnTo>
                <a:lnTo>
                  <a:pt x="3045782" y="1983514"/>
                </a:lnTo>
                <a:lnTo>
                  <a:pt x="3087062" y="1960622"/>
                </a:lnTo>
                <a:lnTo>
                  <a:pt x="3124525" y="1932354"/>
                </a:lnTo>
                <a:lnTo>
                  <a:pt x="3157650" y="1899229"/>
                </a:lnTo>
                <a:lnTo>
                  <a:pt x="3185918" y="1861766"/>
                </a:lnTo>
                <a:lnTo>
                  <a:pt x="3208810" y="1820486"/>
                </a:lnTo>
                <a:lnTo>
                  <a:pt x="3225804" y="1775908"/>
                </a:lnTo>
                <a:lnTo>
                  <a:pt x="3236382" y="1728553"/>
                </a:lnTo>
                <a:lnTo>
                  <a:pt x="3240023" y="1678939"/>
                </a:lnTo>
                <a:lnTo>
                  <a:pt x="3240023" y="0"/>
                </a:lnTo>
                <a:close/>
              </a:path>
            </a:pathLst>
          </a:custGeom>
          <a:solidFill>
            <a:srgbClr val="083762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92189" y="2296135"/>
            <a:ext cx="2700655" cy="1283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5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rooms 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in the hotel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furnished 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comfortable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stylish. </a:t>
            </a:r>
            <a:r>
              <a:rPr sz="1100" spc="30" dirty="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rooms 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have 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bath</a:t>
            </a: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4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shower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WC,</a:t>
            </a:r>
            <a:r>
              <a:rPr sz="1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hair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dryer,</a:t>
            </a: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radio,  telephone,</a:t>
            </a:r>
            <a:r>
              <a:rPr sz="1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cable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TV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room</a:t>
            </a:r>
            <a:r>
              <a:rPr sz="11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35" dirty="0">
                <a:solidFill>
                  <a:srgbClr val="FFFFFF"/>
                </a:solidFill>
                <a:latin typeface="Arial"/>
                <a:cs typeface="Arial"/>
              </a:rPr>
              <a:t>safe.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25" dirty="0">
                <a:solidFill>
                  <a:srgbClr val="FFFFFF"/>
                </a:solidFill>
                <a:latin typeface="Arial"/>
                <a:cs typeface="Arial"/>
              </a:rPr>
              <a:t>few</a:t>
            </a: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room</a:t>
            </a: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types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24000" y="356616"/>
            <a:ext cx="9144000" cy="360045"/>
          </a:xfrm>
          <a:custGeom>
            <a:avLst/>
            <a:gdLst/>
            <a:ahLst/>
            <a:cxnLst/>
            <a:rect l="l" t="t" r="r" b="b"/>
            <a:pathLst>
              <a:path w="9144000" h="360045">
                <a:moveTo>
                  <a:pt x="0" y="359663"/>
                </a:moveTo>
                <a:lnTo>
                  <a:pt x="9144000" y="359663"/>
                </a:lnTo>
                <a:lnTo>
                  <a:pt x="9144000" y="0"/>
                </a:lnTo>
                <a:lnTo>
                  <a:pt x="0" y="0"/>
                </a:lnTo>
                <a:lnTo>
                  <a:pt x="0" y="359663"/>
                </a:lnTo>
                <a:close/>
              </a:path>
            </a:pathLst>
          </a:custGeom>
          <a:solidFill>
            <a:srgbClr val="17406C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91436" y="-179321"/>
            <a:ext cx="6981190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5" dirty="0"/>
              <a:t>SOELDEN, </a:t>
            </a:r>
            <a:r>
              <a:rPr spc="-170" dirty="0"/>
              <a:t>AUSTRIA. </a:t>
            </a:r>
            <a:r>
              <a:rPr spc="-145" dirty="0"/>
              <a:t>HOTEL </a:t>
            </a:r>
            <a:r>
              <a:rPr spc="-165" dirty="0"/>
              <a:t>TYROLERHOF. </a:t>
            </a:r>
            <a:r>
              <a:rPr spc="-145" dirty="0"/>
              <a:t>STANDARD</a:t>
            </a:r>
            <a:r>
              <a:rPr spc="254" dirty="0"/>
              <a:t> </a:t>
            </a:r>
            <a:r>
              <a:rPr spc="-210" dirty="0"/>
              <a:t>ROOM.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543170" y="6620929"/>
            <a:ext cx="2486660" cy="1494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spcBef>
                <a:spcPts val="85"/>
              </a:spcBef>
            </a:pPr>
            <a:r>
              <a:rPr sz="900" spc="-20" dirty="0">
                <a:solidFill>
                  <a:srgbClr val="0E6EC5"/>
                </a:solidFill>
                <a:latin typeface="Tahoma"/>
                <a:cs typeface="Tahoma"/>
                <a:hlinkClick r:id="rId4"/>
              </a:rPr>
              <a:t>www.activezone.pl</a:t>
            </a:r>
            <a:r>
              <a:rPr sz="900" spc="-105" dirty="0">
                <a:solidFill>
                  <a:srgbClr val="0E6EC5"/>
                </a:solidFill>
                <a:latin typeface="Tahoma"/>
                <a:cs typeface="Tahoma"/>
                <a:hlinkClick r:id="rId4"/>
              </a:rPr>
              <a:t> </a:t>
            </a:r>
            <a:r>
              <a:rPr sz="750" spc="-90" dirty="0">
                <a:solidFill>
                  <a:srgbClr val="505046"/>
                </a:solidFill>
                <a:latin typeface="Tahoma"/>
                <a:cs typeface="Tahoma"/>
              </a:rPr>
              <a:t>©</a:t>
            </a:r>
            <a:r>
              <a:rPr sz="750" spc="-95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30" dirty="0">
                <a:solidFill>
                  <a:srgbClr val="505046"/>
                </a:solidFill>
                <a:latin typeface="Tahoma"/>
                <a:cs typeface="Tahoma"/>
              </a:rPr>
              <a:t>2018</a:t>
            </a:r>
            <a:r>
              <a:rPr sz="750" spc="-110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5" dirty="0">
                <a:solidFill>
                  <a:srgbClr val="505046"/>
                </a:solidFill>
                <a:latin typeface="Tahoma"/>
                <a:cs typeface="Tahoma"/>
              </a:rPr>
              <a:t>wszystkie</a:t>
            </a:r>
            <a:r>
              <a:rPr sz="750" spc="-100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05046"/>
                </a:solidFill>
                <a:latin typeface="Tahoma"/>
                <a:cs typeface="Tahoma"/>
              </a:rPr>
              <a:t>prawa</a:t>
            </a:r>
            <a:r>
              <a:rPr sz="750" spc="-114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05046"/>
                </a:solidFill>
                <a:latin typeface="Tahoma"/>
                <a:cs typeface="Tahoma"/>
              </a:rPr>
              <a:t>zastrzeżone.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8911717" y="6639511"/>
            <a:ext cx="130175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5"/>
              </a:spcBef>
            </a:pPr>
            <a:fld id="{81D60167-4931-47E6-BA6A-407CBD079E47}" type="slidenum">
              <a:rPr lang="en-US" smtClean="0"/>
              <a:pPr marL="38100">
                <a:spcBef>
                  <a:spcPts val="35"/>
                </a:spcBef>
              </a:pPr>
              <a:t>22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962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23856" y="6652211"/>
            <a:ext cx="5397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5"/>
              </a:lnSpc>
            </a:pP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7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331196" y="6545579"/>
            <a:ext cx="337185" cy="312420"/>
          </a:xfrm>
          <a:custGeom>
            <a:avLst/>
            <a:gdLst/>
            <a:ahLst/>
            <a:cxnLst/>
            <a:rect l="l" t="t" r="r" b="b"/>
            <a:pathLst>
              <a:path w="337184" h="312420">
                <a:moveTo>
                  <a:pt x="0" y="312419"/>
                </a:moveTo>
                <a:lnTo>
                  <a:pt x="336803" y="312419"/>
                </a:lnTo>
                <a:lnTo>
                  <a:pt x="336803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0837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06879" y="6274306"/>
            <a:ext cx="824484" cy="470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0" y="0"/>
            <a:ext cx="9144000" cy="6188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14389" y="2136648"/>
            <a:ext cx="3240405" cy="1940560"/>
          </a:xfrm>
          <a:custGeom>
            <a:avLst/>
            <a:gdLst/>
            <a:ahLst/>
            <a:cxnLst/>
            <a:rect l="l" t="t" r="r" b="b"/>
            <a:pathLst>
              <a:path w="3240404" h="1940560">
                <a:moveTo>
                  <a:pt x="3240023" y="0"/>
                </a:moveTo>
                <a:lnTo>
                  <a:pt x="323341" y="0"/>
                </a:lnTo>
                <a:lnTo>
                  <a:pt x="275564" y="3506"/>
                </a:lnTo>
                <a:lnTo>
                  <a:pt x="229961" y="13691"/>
                </a:lnTo>
                <a:lnTo>
                  <a:pt x="187035" y="30054"/>
                </a:lnTo>
                <a:lnTo>
                  <a:pt x="147285" y="52096"/>
                </a:lnTo>
                <a:lnTo>
                  <a:pt x="111211" y="79315"/>
                </a:lnTo>
                <a:lnTo>
                  <a:pt x="79315" y="111211"/>
                </a:lnTo>
                <a:lnTo>
                  <a:pt x="52096" y="147285"/>
                </a:lnTo>
                <a:lnTo>
                  <a:pt x="30054" y="187035"/>
                </a:lnTo>
                <a:lnTo>
                  <a:pt x="13691" y="229961"/>
                </a:lnTo>
                <a:lnTo>
                  <a:pt x="3506" y="275564"/>
                </a:lnTo>
                <a:lnTo>
                  <a:pt x="0" y="323341"/>
                </a:lnTo>
                <a:lnTo>
                  <a:pt x="0" y="1940052"/>
                </a:lnTo>
                <a:lnTo>
                  <a:pt x="2916682" y="1940052"/>
                </a:lnTo>
                <a:lnTo>
                  <a:pt x="2964459" y="1936545"/>
                </a:lnTo>
                <a:lnTo>
                  <a:pt x="3010062" y="1926360"/>
                </a:lnTo>
                <a:lnTo>
                  <a:pt x="3052988" y="1909997"/>
                </a:lnTo>
                <a:lnTo>
                  <a:pt x="3092738" y="1887955"/>
                </a:lnTo>
                <a:lnTo>
                  <a:pt x="3128812" y="1860736"/>
                </a:lnTo>
                <a:lnTo>
                  <a:pt x="3160708" y="1828840"/>
                </a:lnTo>
                <a:lnTo>
                  <a:pt x="3187927" y="1792766"/>
                </a:lnTo>
                <a:lnTo>
                  <a:pt x="3209969" y="1753016"/>
                </a:lnTo>
                <a:lnTo>
                  <a:pt x="3226332" y="1710090"/>
                </a:lnTo>
                <a:lnTo>
                  <a:pt x="3236517" y="1664487"/>
                </a:lnTo>
                <a:lnTo>
                  <a:pt x="3240023" y="1616709"/>
                </a:lnTo>
                <a:lnTo>
                  <a:pt x="3240023" y="0"/>
                </a:lnTo>
                <a:close/>
              </a:path>
            </a:pathLst>
          </a:custGeom>
          <a:solidFill>
            <a:srgbClr val="083762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88505" y="2292452"/>
            <a:ext cx="2728595" cy="1534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5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Traditional</a:t>
            </a:r>
            <a:r>
              <a:rPr sz="1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food</a:t>
            </a:r>
            <a:r>
              <a:rPr sz="1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25" dirty="0">
                <a:solidFill>
                  <a:srgbClr val="FFFFFF"/>
                </a:solidFill>
                <a:latin typeface="Arial"/>
                <a:cs typeface="Arial"/>
              </a:rPr>
              <a:t>Tirol</a:t>
            </a: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international 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fare.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Wine</a:t>
            </a:r>
            <a:r>
              <a:rPr sz="11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cellar.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rich</a:t>
            </a: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breakfast</a:t>
            </a: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30" dirty="0">
                <a:solidFill>
                  <a:srgbClr val="FFFFFF"/>
                </a:solidFill>
                <a:latin typeface="Arial"/>
                <a:cs typeface="Arial"/>
              </a:rPr>
              <a:t>buffet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r>
              <a:rPr sz="1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delicacies</a:t>
            </a:r>
            <a:endParaRPr sz="1100">
              <a:latin typeface="Arial"/>
              <a:cs typeface="Arial"/>
            </a:endParaRPr>
          </a:p>
          <a:p>
            <a:pPr marL="184785" marR="182245" indent="-172720">
              <a:lnSpc>
                <a:spcPct val="150000"/>
              </a:lnSpc>
              <a:buFont typeface="Wingdings"/>
              <a:buChar char=""/>
              <a:tabLst>
                <a:tab pos="185420" algn="l"/>
              </a:tabLst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delicacy</a:t>
            </a: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30" dirty="0">
                <a:solidFill>
                  <a:srgbClr val="FFFFFF"/>
                </a:solidFill>
                <a:latin typeface="Arial"/>
                <a:cs typeface="Arial"/>
              </a:rPr>
              <a:t>buffet</a:t>
            </a: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evening:</a:t>
            </a: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starters,  </a:t>
            </a:r>
            <a:r>
              <a:rPr sz="1100" spc="-40" dirty="0">
                <a:solidFill>
                  <a:srgbClr val="FFFFFF"/>
                </a:solidFill>
                <a:latin typeface="Arial"/>
                <a:cs typeface="Arial"/>
              </a:rPr>
              <a:t>soups,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45" dirty="0">
                <a:solidFill>
                  <a:srgbClr val="FFFFFF"/>
                </a:solidFill>
                <a:latin typeface="Arial"/>
                <a:cs typeface="Arial"/>
              </a:rPr>
              <a:t>salads,</a:t>
            </a: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main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dishes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desserts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24000" y="356616"/>
            <a:ext cx="9144000" cy="360045"/>
          </a:xfrm>
          <a:custGeom>
            <a:avLst/>
            <a:gdLst/>
            <a:ahLst/>
            <a:cxnLst/>
            <a:rect l="l" t="t" r="r" b="b"/>
            <a:pathLst>
              <a:path w="9144000" h="360045">
                <a:moveTo>
                  <a:pt x="0" y="359663"/>
                </a:moveTo>
                <a:lnTo>
                  <a:pt x="9144000" y="359663"/>
                </a:lnTo>
                <a:lnTo>
                  <a:pt x="9144000" y="0"/>
                </a:lnTo>
                <a:lnTo>
                  <a:pt x="0" y="0"/>
                </a:lnTo>
                <a:lnTo>
                  <a:pt x="0" y="359663"/>
                </a:lnTo>
                <a:close/>
              </a:path>
            </a:pathLst>
          </a:custGeom>
          <a:solidFill>
            <a:srgbClr val="17406C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91436" y="-179321"/>
            <a:ext cx="6492240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5" dirty="0"/>
              <a:t>SOELDEN, </a:t>
            </a:r>
            <a:r>
              <a:rPr spc="-170" dirty="0"/>
              <a:t>AUSTRIA. </a:t>
            </a:r>
            <a:r>
              <a:rPr spc="-145" dirty="0"/>
              <a:t>HOTEL </a:t>
            </a:r>
            <a:r>
              <a:rPr spc="-165" dirty="0"/>
              <a:t>TYROLERHOF.</a:t>
            </a:r>
            <a:r>
              <a:rPr spc="135" dirty="0"/>
              <a:t> </a:t>
            </a:r>
            <a:r>
              <a:rPr spc="-140" dirty="0"/>
              <a:t>RESTAURANT.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543170" y="6620929"/>
            <a:ext cx="2486660" cy="1494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spcBef>
                <a:spcPts val="85"/>
              </a:spcBef>
            </a:pPr>
            <a:r>
              <a:rPr sz="900" spc="-20" dirty="0">
                <a:solidFill>
                  <a:srgbClr val="0E6EC5"/>
                </a:solidFill>
                <a:latin typeface="Tahoma"/>
                <a:cs typeface="Tahoma"/>
                <a:hlinkClick r:id="rId4"/>
              </a:rPr>
              <a:t>www.activezone.pl</a:t>
            </a:r>
            <a:r>
              <a:rPr sz="900" spc="-105" dirty="0">
                <a:solidFill>
                  <a:srgbClr val="0E6EC5"/>
                </a:solidFill>
                <a:latin typeface="Tahoma"/>
                <a:cs typeface="Tahoma"/>
                <a:hlinkClick r:id="rId4"/>
              </a:rPr>
              <a:t> </a:t>
            </a:r>
            <a:r>
              <a:rPr sz="750" spc="-90" dirty="0">
                <a:solidFill>
                  <a:srgbClr val="505046"/>
                </a:solidFill>
                <a:latin typeface="Tahoma"/>
                <a:cs typeface="Tahoma"/>
              </a:rPr>
              <a:t>©</a:t>
            </a:r>
            <a:r>
              <a:rPr sz="750" spc="-95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30" dirty="0">
                <a:solidFill>
                  <a:srgbClr val="505046"/>
                </a:solidFill>
                <a:latin typeface="Tahoma"/>
                <a:cs typeface="Tahoma"/>
              </a:rPr>
              <a:t>2018</a:t>
            </a:r>
            <a:r>
              <a:rPr sz="750" spc="-110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5" dirty="0">
                <a:solidFill>
                  <a:srgbClr val="505046"/>
                </a:solidFill>
                <a:latin typeface="Tahoma"/>
                <a:cs typeface="Tahoma"/>
              </a:rPr>
              <a:t>wszystkie</a:t>
            </a:r>
            <a:r>
              <a:rPr sz="750" spc="-100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05046"/>
                </a:solidFill>
                <a:latin typeface="Tahoma"/>
                <a:cs typeface="Tahoma"/>
              </a:rPr>
              <a:t>prawa</a:t>
            </a:r>
            <a:r>
              <a:rPr sz="750" spc="-114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05046"/>
                </a:solidFill>
                <a:latin typeface="Tahoma"/>
                <a:cs typeface="Tahoma"/>
              </a:rPr>
              <a:t>zastrzeżone.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8911717" y="6639511"/>
            <a:ext cx="130175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5"/>
              </a:spcBef>
            </a:pPr>
            <a:fld id="{81D60167-4931-47E6-BA6A-407CBD079E47}" type="slidenum">
              <a:rPr lang="en-US" smtClean="0"/>
              <a:pPr marL="38100">
                <a:spcBef>
                  <a:spcPts val="35"/>
                </a:spcBef>
              </a:pPr>
              <a:t>23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52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23856" y="6652211"/>
            <a:ext cx="5397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5"/>
              </a:lnSpc>
            </a:pP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7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331196" y="6545579"/>
            <a:ext cx="337185" cy="312420"/>
          </a:xfrm>
          <a:custGeom>
            <a:avLst/>
            <a:gdLst/>
            <a:ahLst/>
            <a:cxnLst/>
            <a:rect l="l" t="t" r="r" b="b"/>
            <a:pathLst>
              <a:path w="337184" h="312420">
                <a:moveTo>
                  <a:pt x="0" y="312419"/>
                </a:moveTo>
                <a:lnTo>
                  <a:pt x="336803" y="312419"/>
                </a:lnTo>
                <a:lnTo>
                  <a:pt x="336803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0837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06879" y="6274306"/>
            <a:ext cx="824484" cy="470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0"/>
            <a:ext cx="9143999" cy="6188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4000" y="356616"/>
            <a:ext cx="9144000" cy="360045"/>
          </a:xfrm>
          <a:custGeom>
            <a:avLst/>
            <a:gdLst/>
            <a:ahLst/>
            <a:cxnLst/>
            <a:rect l="l" t="t" r="r" b="b"/>
            <a:pathLst>
              <a:path w="9144000" h="360045">
                <a:moveTo>
                  <a:pt x="0" y="359663"/>
                </a:moveTo>
                <a:lnTo>
                  <a:pt x="9144000" y="359663"/>
                </a:lnTo>
                <a:lnTo>
                  <a:pt x="9144000" y="0"/>
                </a:lnTo>
                <a:lnTo>
                  <a:pt x="0" y="0"/>
                </a:lnTo>
                <a:lnTo>
                  <a:pt x="0" y="359663"/>
                </a:lnTo>
                <a:close/>
              </a:path>
            </a:pathLst>
          </a:custGeom>
          <a:solidFill>
            <a:srgbClr val="17406C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91437" y="-179321"/>
            <a:ext cx="6447155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5" dirty="0"/>
              <a:t>SOELDEN, </a:t>
            </a:r>
            <a:r>
              <a:rPr spc="-170" dirty="0"/>
              <a:t>AUSTRIA. </a:t>
            </a:r>
            <a:r>
              <a:rPr spc="-145" dirty="0"/>
              <a:t>HOTEL </a:t>
            </a:r>
            <a:r>
              <a:rPr spc="-165" dirty="0"/>
              <a:t>TYROLERHOF. </a:t>
            </a:r>
            <a:r>
              <a:rPr spc="-100" dirty="0"/>
              <a:t>BAR</a:t>
            </a:r>
            <a:r>
              <a:rPr spc="220" dirty="0"/>
              <a:t> </a:t>
            </a:r>
            <a:r>
              <a:rPr spc="-200" dirty="0"/>
              <a:t>GRIZZLY.</a:t>
            </a:r>
          </a:p>
        </p:txBody>
      </p:sp>
      <p:sp>
        <p:nvSpPr>
          <p:cNvPr id="8" name="object 8"/>
          <p:cNvSpPr/>
          <p:nvPr/>
        </p:nvSpPr>
        <p:spPr>
          <a:xfrm>
            <a:off x="6914389" y="2136649"/>
            <a:ext cx="3240405" cy="573405"/>
          </a:xfrm>
          <a:custGeom>
            <a:avLst/>
            <a:gdLst/>
            <a:ahLst/>
            <a:cxnLst/>
            <a:rect l="l" t="t" r="r" b="b"/>
            <a:pathLst>
              <a:path w="3240404" h="573405">
                <a:moveTo>
                  <a:pt x="3240023" y="0"/>
                </a:moveTo>
                <a:lnTo>
                  <a:pt x="95503" y="0"/>
                </a:lnTo>
                <a:lnTo>
                  <a:pt x="58346" y="7510"/>
                </a:lnTo>
                <a:lnTo>
                  <a:pt x="27987" y="27987"/>
                </a:lnTo>
                <a:lnTo>
                  <a:pt x="7510" y="58346"/>
                </a:lnTo>
                <a:lnTo>
                  <a:pt x="0" y="95503"/>
                </a:lnTo>
                <a:lnTo>
                  <a:pt x="0" y="573024"/>
                </a:lnTo>
                <a:lnTo>
                  <a:pt x="3144519" y="573024"/>
                </a:lnTo>
                <a:lnTo>
                  <a:pt x="3181677" y="565513"/>
                </a:lnTo>
                <a:lnTo>
                  <a:pt x="3212036" y="545036"/>
                </a:lnTo>
                <a:lnTo>
                  <a:pt x="3232513" y="514677"/>
                </a:lnTo>
                <a:lnTo>
                  <a:pt x="3240023" y="477519"/>
                </a:lnTo>
                <a:lnTo>
                  <a:pt x="3240023" y="0"/>
                </a:lnTo>
                <a:close/>
              </a:path>
            </a:pathLst>
          </a:custGeom>
          <a:solidFill>
            <a:srgbClr val="083762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021829" y="2308987"/>
            <a:ext cx="230378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spcBef>
                <a:spcPts val="105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Cozy</a:t>
            </a:r>
            <a:r>
              <a:rPr sz="11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1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unformal</a:t>
            </a: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bar</a:t>
            </a: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25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hotel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43170" y="6620929"/>
            <a:ext cx="2486660" cy="1494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spcBef>
                <a:spcPts val="85"/>
              </a:spcBef>
            </a:pPr>
            <a:r>
              <a:rPr sz="900" spc="-20" dirty="0">
                <a:solidFill>
                  <a:srgbClr val="0E6EC5"/>
                </a:solidFill>
                <a:latin typeface="Tahoma"/>
                <a:cs typeface="Tahoma"/>
                <a:hlinkClick r:id="rId4"/>
              </a:rPr>
              <a:t>www.activezone.pl</a:t>
            </a:r>
            <a:r>
              <a:rPr sz="900" spc="-105" dirty="0">
                <a:solidFill>
                  <a:srgbClr val="0E6EC5"/>
                </a:solidFill>
                <a:latin typeface="Tahoma"/>
                <a:cs typeface="Tahoma"/>
                <a:hlinkClick r:id="rId4"/>
              </a:rPr>
              <a:t> </a:t>
            </a:r>
            <a:r>
              <a:rPr sz="750" spc="-90" dirty="0">
                <a:solidFill>
                  <a:srgbClr val="505046"/>
                </a:solidFill>
                <a:latin typeface="Tahoma"/>
                <a:cs typeface="Tahoma"/>
              </a:rPr>
              <a:t>©</a:t>
            </a:r>
            <a:r>
              <a:rPr sz="750" spc="-95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30" dirty="0">
                <a:solidFill>
                  <a:srgbClr val="505046"/>
                </a:solidFill>
                <a:latin typeface="Tahoma"/>
                <a:cs typeface="Tahoma"/>
              </a:rPr>
              <a:t>2018</a:t>
            </a:r>
            <a:r>
              <a:rPr sz="750" spc="-110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5" dirty="0">
                <a:solidFill>
                  <a:srgbClr val="505046"/>
                </a:solidFill>
                <a:latin typeface="Tahoma"/>
                <a:cs typeface="Tahoma"/>
              </a:rPr>
              <a:t>wszystkie</a:t>
            </a:r>
            <a:r>
              <a:rPr sz="750" spc="-100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05046"/>
                </a:solidFill>
                <a:latin typeface="Tahoma"/>
                <a:cs typeface="Tahoma"/>
              </a:rPr>
              <a:t>prawa</a:t>
            </a:r>
            <a:r>
              <a:rPr sz="750" spc="-114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05046"/>
                </a:solidFill>
                <a:latin typeface="Tahoma"/>
                <a:cs typeface="Tahoma"/>
              </a:rPr>
              <a:t>zastrzeżone.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8911717" y="6639511"/>
            <a:ext cx="130175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5"/>
              </a:spcBef>
            </a:pPr>
            <a:fld id="{81D60167-4931-47E6-BA6A-407CBD079E47}" type="slidenum">
              <a:rPr lang="en-US" smtClean="0"/>
              <a:pPr marL="38100">
                <a:spcBef>
                  <a:spcPts val="35"/>
                </a:spcBef>
              </a:pPr>
              <a:t>24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9134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31196" y="6545579"/>
            <a:ext cx="337185" cy="312420"/>
          </a:xfrm>
          <a:custGeom>
            <a:avLst/>
            <a:gdLst/>
            <a:ahLst/>
            <a:cxnLst/>
            <a:rect l="l" t="t" r="r" b="b"/>
            <a:pathLst>
              <a:path w="337184" h="312420">
                <a:moveTo>
                  <a:pt x="0" y="312419"/>
                </a:moveTo>
                <a:lnTo>
                  <a:pt x="336803" y="312419"/>
                </a:lnTo>
                <a:lnTo>
                  <a:pt x="336803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0837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06879" y="6274306"/>
            <a:ext cx="824484" cy="470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1" y="0"/>
            <a:ext cx="9143999" cy="6188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4389" y="2136649"/>
            <a:ext cx="3240405" cy="2014855"/>
          </a:xfrm>
          <a:custGeom>
            <a:avLst/>
            <a:gdLst/>
            <a:ahLst/>
            <a:cxnLst/>
            <a:rect l="l" t="t" r="r" b="b"/>
            <a:pathLst>
              <a:path w="3240404" h="2014854">
                <a:moveTo>
                  <a:pt x="3240023" y="0"/>
                </a:moveTo>
                <a:lnTo>
                  <a:pt x="335788" y="0"/>
                </a:lnTo>
                <a:lnTo>
                  <a:pt x="286174" y="3641"/>
                </a:lnTo>
                <a:lnTo>
                  <a:pt x="238819" y="14219"/>
                </a:lnTo>
                <a:lnTo>
                  <a:pt x="194241" y="31213"/>
                </a:lnTo>
                <a:lnTo>
                  <a:pt x="152961" y="54105"/>
                </a:lnTo>
                <a:lnTo>
                  <a:pt x="115498" y="82373"/>
                </a:lnTo>
                <a:lnTo>
                  <a:pt x="82373" y="115498"/>
                </a:lnTo>
                <a:lnTo>
                  <a:pt x="54105" y="152961"/>
                </a:lnTo>
                <a:lnTo>
                  <a:pt x="31213" y="194241"/>
                </a:lnTo>
                <a:lnTo>
                  <a:pt x="14219" y="238819"/>
                </a:lnTo>
                <a:lnTo>
                  <a:pt x="3641" y="286174"/>
                </a:lnTo>
                <a:lnTo>
                  <a:pt x="0" y="335788"/>
                </a:lnTo>
                <a:lnTo>
                  <a:pt x="0" y="2014727"/>
                </a:lnTo>
                <a:lnTo>
                  <a:pt x="2904236" y="2014727"/>
                </a:lnTo>
                <a:lnTo>
                  <a:pt x="2953849" y="2011086"/>
                </a:lnTo>
                <a:lnTo>
                  <a:pt x="3001204" y="2000508"/>
                </a:lnTo>
                <a:lnTo>
                  <a:pt x="3045782" y="1983514"/>
                </a:lnTo>
                <a:lnTo>
                  <a:pt x="3087062" y="1960622"/>
                </a:lnTo>
                <a:lnTo>
                  <a:pt x="3124525" y="1932354"/>
                </a:lnTo>
                <a:lnTo>
                  <a:pt x="3157650" y="1899229"/>
                </a:lnTo>
                <a:lnTo>
                  <a:pt x="3185918" y="1861766"/>
                </a:lnTo>
                <a:lnTo>
                  <a:pt x="3208810" y="1820486"/>
                </a:lnTo>
                <a:lnTo>
                  <a:pt x="3225804" y="1775908"/>
                </a:lnTo>
                <a:lnTo>
                  <a:pt x="3236382" y="1728553"/>
                </a:lnTo>
                <a:lnTo>
                  <a:pt x="3240023" y="1678939"/>
                </a:lnTo>
                <a:lnTo>
                  <a:pt x="3240023" y="0"/>
                </a:lnTo>
                <a:close/>
              </a:path>
            </a:pathLst>
          </a:custGeom>
          <a:solidFill>
            <a:srgbClr val="083762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092188" y="2296135"/>
            <a:ext cx="1942464" cy="1821011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spcBef>
                <a:spcPts val="760"/>
              </a:spcBef>
            </a:pP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wellness</a:t>
            </a:r>
            <a:r>
              <a:rPr sz="1100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area: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swimming</a:t>
            </a:r>
            <a:r>
              <a:rPr sz="11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pool</a:t>
            </a:r>
            <a:r>
              <a:rPr sz="1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25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2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25" dirty="0">
                <a:solidFill>
                  <a:srgbClr val="FFFFFF"/>
                </a:solidFill>
                <a:latin typeface="Arial"/>
                <a:cs typeface="Arial"/>
              </a:rPr>
              <a:t>textile </a:t>
            </a:r>
            <a:r>
              <a:rPr sz="1100" spc="-45" dirty="0">
                <a:solidFill>
                  <a:srgbClr val="FFFFFF"/>
                </a:solidFill>
                <a:latin typeface="Arial"/>
                <a:cs typeface="Arial"/>
              </a:rPr>
              <a:t>sauna, 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infrared</a:t>
            </a:r>
            <a:r>
              <a:rPr sz="11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40" dirty="0">
                <a:solidFill>
                  <a:srgbClr val="FFFFFF"/>
                </a:solidFill>
                <a:latin typeface="Arial"/>
                <a:cs typeface="Arial"/>
              </a:rPr>
              <a:t>sauna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steam</a:t>
            </a:r>
            <a:r>
              <a:rPr sz="11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bath,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ice</a:t>
            </a: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35" dirty="0">
                <a:solidFill>
                  <a:srgbClr val="FFFFFF"/>
                </a:solidFill>
                <a:latin typeface="Arial"/>
                <a:cs typeface="Arial"/>
              </a:rPr>
              <a:t>grotto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relaxation</a:t>
            </a: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room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gym</a:t>
            </a:r>
            <a:r>
              <a:rPr sz="11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room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24000" y="356616"/>
            <a:ext cx="9144000" cy="360045"/>
          </a:xfrm>
          <a:custGeom>
            <a:avLst/>
            <a:gdLst/>
            <a:ahLst/>
            <a:cxnLst/>
            <a:rect l="l" t="t" r="r" b="b"/>
            <a:pathLst>
              <a:path w="9144000" h="360045">
                <a:moveTo>
                  <a:pt x="0" y="359663"/>
                </a:moveTo>
                <a:lnTo>
                  <a:pt x="9144000" y="359663"/>
                </a:lnTo>
                <a:lnTo>
                  <a:pt x="9144000" y="0"/>
                </a:lnTo>
                <a:lnTo>
                  <a:pt x="0" y="0"/>
                </a:lnTo>
                <a:lnTo>
                  <a:pt x="0" y="359663"/>
                </a:lnTo>
                <a:close/>
              </a:path>
            </a:pathLst>
          </a:custGeom>
          <a:solidFill>
            <a:srgbClr val="17406C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91437" y="-179321"/>
            <a:ext cx="8686165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5" dirty="0"/>
              <a:t>SOELDEN, </a:t>
            </a:r>
            <a:r>
              <a:rPr spc="-170" dirty="0"/>
              <a:t>AUSTRIA. </a:t>
            </a:r>
            <a:r>
              <a:rPr spc="-145" dirty="0"/>
              <a:t>HOTEL </a:t>
            </a:r>
            <a:r>
              <a:rPr spc="-165" dirty="0"/>
              <a:t>TYROLERHOF. </a:t>
            </a:r>
            <a:r>
              <a:rPr spc="-254" dirty="0"/>
              <a:t>SWIMMING </a:t>
            </a:r>
            <a:r>
              <a:rPr spc="-140" dirty="0"/>
              <a:t>POOL AND</a:t>
            </a:r>
            <a:r>
              <a:rPr spc="170" dirty="0"/>
              <a:t> </a:t>
            </a:r>
            <a:r>
              <a:rPr spc="-100" dirty="0"/>
              <a:t>WELNESS.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470515" y="6652211"/>
            <a:ext cx="106680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5"/>
              </a:lnSpc>
            </a:pP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43170" y="6620929"/>
            <a:ext cx="2486660" cy="1494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spcBef>
                <a:spcPts val="85"/>
              </a:spcBef>
            </a:pPr>
            <a:r>
              <a:rPr sz="900" spc="-20" dirty="0">
                <a:solidFill>
                  <a:srgbClr val="0E6EC5"/>
                </a:solidFill>
                <a:latin typeface="Tahoma"/>
                <a:cs typeface="Tahoma"/>
                <a:hlinkClick r:id="rId4"/>
              </a:rPr>
              <a:t>www.activezone.pl</a:t>
            </a:r>
            <a:r>
              <a:rPr sz="900" spc="-105" dirty="0">
                <a:solidFill>
                  <a:srgbClr val="0E6EC5"/>
                </a:solidFill>
                <a:latin typeface="Tahoma"/>
                <a:cs typeface="Tahoma"/>
                <a:hlinkClick r:id="rId4"/>
              </a:rPr>
              <a:t> </a:t>
            </a:r>
            <a:r>
              <a:rPr sz="750" spc="-90" dirty="0">
                <a:solidFill>
                  <a:srgbClr val="505046"/>
                </a:solidFill>
                <a:latin typeface="Tahoma"/>
                <a:cs typeface="Tahoma"/>
              </a:rPr>
              <a:t>©</a:t>
            </a:r>
            <a:r>
              <a:rPr sz="750" spc="-95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30" dirty="0">
                <a:solidFill>
                  <a:srgbClr val="505046"/>
                </a:solidFill>
                <a:latin typeface="Tahoma"/>
                <a:cs typeface="Tahoma"/>
              </a:rPr>
              <a:t>2018</a:t>
            </a:r>
            <a:r>
              <a:rPr sz="750" spc="-110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5" dirty="0">
                <a:solidFill>
                  <a:srgbClr val="505046"/>
                </a:solidFill>
                <a:latin typeface="Tahoma"/>
                <a:cs typeface="Tahoma"/>
              </a:rPr>
              <a:t>wszystkie</a:t>
            </a:r>
            <a:r>
              <a:rPr sz="750" spc="-100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05046"/>
                </a:solidFill>
                <a:latin typeface="Tahoma"/>
                <a:cs typeface="Tahoma"/>
              </a:rPr>
              <a:t>prawa</a:t>
            </a:r>
            <a:r>
              <a:rPr sz="750" spc="-114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05046"/>
                </a:solidFill>
                <a:latin typeface="Tahoma"/>
                <a:cs typeface="Tahoma"/>
              </a:rPr>
              <a:t>zastrzeżone.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09808" y="6639512"/>
            <a:ext cx="182880" cy="11990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38100">
              <a:spcBef>
                <a:spcPts val="35"/>
              </a:spcBef>
            </a:pPr>
            <a:fld id="{81D60167-4931-47E6-BA6A-407CBD079E47}" type="slidenum">
              <a:rPr sz="75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spcBef>
                  <a:spcPts val="35"/>
                </a:spcBef>
              </a:pPr>
              <a:t>25</a:t>
            </a:fld>
            <a:endParaRPr sz="7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5475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31196" y="6545579"/>
            <a:ext cx="337185" cy="312420"/>
          </a:xfrm>
          <a:custGeom>
            <a:avLst/>
            <a:gdLst/>
            <a:ahLst/>
            <a:cxnLst/>
            <a:rect l="l" t="t" r="r" b="b"/>
            <a:pathLst>
              <a:path w="337184" h="312420">
                <a:moveTo>
                  <a:pt x="0" y="312419"/>
                </a:moveTo>
                <a:lnTo>
                  <a:pt x="336803" y="312419"/>
                </a:lnTo>
                <a:lnTo>
                  <a:pt x="336803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0837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06879" y="6274306"/>
            <a:ext cx="824484" cy="470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0" y="0"/>
            <a:ext cx="9144000" cy="6188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4389" y="2136649"/>
            <a:ext cx="3240405" cy="2014855"/>
          </a:xfrm>
          <a:custGeom>
            <a:avLst/>
            <a:gdLst/>
            <a:ahLst/>
            <a:cxnLst/>
            <a:rect l="l" t="t" r="r" b="b"/>
            <a:pathLst>
              <a:path w="3240404" h="2014854">
                <a:moveTo>
                  <a:pt x="3240023" y="0"/>
                </a:moveTo>
                <a:lnTo>
                  <a:pt x="335788" y="0"/>
                </a:lnTo>
                <a:lnTo>
                  <a:pt x="286174" y="3641"/>
                </a:lnTo>
                <a:lnTo>
                  <a:pt x="238819" y="14219"/>
                </a:lnTo>
                <a:lnTo>
                  <a:pt x="194241" y="31213"/>
                </a:lnTo>
                <a:lnTo>
                  <a:pt x="152961" y="54105"/>
                </a:lnTo>
                <a:lnTo>
                  <a:pt x="115498" y="82373"/>
                </a:lnTo>
                <a:lnTo>
                  <a:pt x="82373" y="115498"/>
                </a:lnTo>
                <a:lnTo>
                  <a:pt x="54105" y="152961"/>
                </a:lnTo>
                <a:lnTo>
                  <a:pt x="31213" y="194241"/>
                </a:lnTo>
                <a:lnTo>
                  <a:pt x="14219" y="238819"/>
                </a:lnTo>
                <a:lnTo>
                  <a:pt x="3641" y="286174"/>
                </a:lnTo>
                <a:lnTo>
                  <a:pt x="0" y="335788"/>
                </a:lnTo>
                <a:lnTo>
                  <a:pt x="0" y="2014727"/>
                </a:lnTo>
                <a:lnTo>
                  <a:pt x="2904236" y="2014727"/>
                </a:lnTo>
                <a:lnTo>
                  <a:pt x="2953849" y="2011086"/>
                </a:lnTo>
                <a:lnTo>
                  <a:pt x="3001204" y="2000508"/>
                </a:lnTo>
                <a:lnTo>
                  <a:pt x="3045782" y="1983514"/>
                </a:lnTo>
                <a:lnTo>
                  <a:pt x="3087062" y="1960622"/>
                </a:lnTo>
                <a:lnTo>
                  <a:pt x="3124525" y="1932354"/>
                </a:lnTo>
                <a:lnTo>
                  <a:pt x="3157650" y="1899229"/>
                </a:lnTo>
                <a:lnTo>
                  <a:pt x="3185918" y="1861766"/>
                </a:lnTo>
                <a:lnTo>
                  <a:pt x="3208810" y="1820486"/>
                </a:lnTo>
                <a:lnTo>
                  <a:pt x="3225804" y="1775908"/>
                </a:lnTo>
                <a:lnTo>
                  <a:pt x="3236382" y="1728553"/>
                </a:lnTo>
                <a:lnTo>
                  <a:pt x="3240023" y="1678939"/>
                </a:lnTo>
                <a:lnTo>
                  <a:pt x="3240023" y="0"/>
                </a:lnTo>
                <a:close/>
              </a:path>
            </a:pathLst>
          </a:custGeom>
          <a:solidFill>
            <a:srgbClr val="083762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092188" y="2296134"/>
            <a:ext cx="1216660" cy="1561966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spcBef>
                <a:spcPts val="760"/>
              </a:spcBef>
            </a:pP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Seminar</a:t>
            </a:r>
            <a:r>
              <a:rPr sz="11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room</a:t>
            </a:r>
            <a:r>
              <a:rPr sz="11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30" dirty="0">
                <a:solidFill>
                  <a:srgbClr val="FFFFFF"/>
                </a:solidFill>
                <a:latin typeface="Arial"/>
                <a:cs typeface="Arial"/>
              </a:rPr>
              <a:t>with:</a:t>
            </a:r>
            <a:endParaRPr sz="1100">
              <a:latin typeface="Arial"/>
              <a:cs typeface="Arial"/>
            </a:endParaRPr>
          </a:p>
          <a:p>
            <a:pPr marL="212090" indent="-200025">
              <a:spcBef>
                <a:spcPts val="660"/>
              </a:spcBef>
              <a:buFont typeface="Wingdings"/>
              <a:buChar char=""/>
              <a:tabLst>
                <a:tab pos="212090" algn="l"/>
                <a:tab pos="212725" algn="l"/>
              </a:tabLst>
            </a:pP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flipchart,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overhead,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30" dirty="0">
                <a:solidFill>
                  <a:srgbClr val="FFFFFF"/>
                </a:solidFill>
                <a:latin typeface="Arial"/>
                <a:cs typeface="Arial"/>
              </a:rPr>
              <a:t>TV,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video,</a:t>
            </a:r>
            <a:endParaRPr sz="1100">
              <a:latin typeface="Arial"/>
              <a:cs typeface="Arial"/>
            </a:endParaRPr>
          </a:p>
          <a:p>
            <a:pPr marL="184785" indent="-172720">
              <a:spcBef>
                <a:spcPts val="66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30" dirty="0">
                <a:solidFill>
                  <a:srgbClr val="FFFFFF"/>
                </a:solidFill>
                <a:latin typeface="Arial"/>
                <a:cs typeface="Arial"/>
              </a:rPr>
              <a:t>internet</a:t>
            </a:r>
            <a:r>
              <a:rPr sz="11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Arial"/>
                <a:cs typeface="Arial"/>
              </a:rPr>
              <a:t>access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24000" y="356616"/>
            <a:ext cx="9144000" cy="360045"/>
          </a:xfrm>
          <a:custGeom>
            <a:avLst/>
            <a:gdLst/>
            <a:ahLst/>
            <a:cxnLst/>
            <a:rect l="l" t="t" r="r" b="b"/>
            <a:pathLst>
              <a:path w="9144000" h="360045">
                <a:moveTo>
                  <a:pt x="0" y="359663"/>
                </a:moveTo>
                <a:lnTo>
                  <a:pt x="9144000" y="359663"/>
                </a:lnTo>
                <a:lnTo>
                  <a:pt x="9144000" y="0"/>
                </a:lnTo>
                <a:lnTo>
                  <a:pt x="0" y="0"/>
                </a:lnTo>
                <a:lnTo>
                  <a:pt x="0" y="359663"/>
                </a:lnTo>
                <a:close/>
              </a:path>
            </a:pathLst>
          </a:custGeom>
          <a:solidFill>
            <a:srgbClr val="17406C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91436" y="-517875"/>
            <a:ext cx="7292340" cy="2044791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5" dirty="0"/>
              <a:t>SOELDEN, </a:t>
            </a:r>
            <a:r>
              <a:rPr spc="-170" dirty="0"/>
              <a:t>AUSTRIA. </a:t>
            </a:r>
            <a:r>
              <a:rPr spc="-145" dirty="0"/>
              <a:t>HOTEL </a:t>
            </a:r>
            <a:r>
              <a:rPr spc="-165" dirty="0"/>
              <a:t>TYROLERHOF. </a:t>
            </a:r>
            <a:r>
              <a:rPr spc="-105" dirty="0"/>
              <a:t>CONFERENCE</a:t>
            </a:r>
            <a:r>
              <a:rPr spc="250" dirty="0"/>
              <a:t> </a:t>
            </a:r>
            <a:r>
              <a:rPr spc="-210" dirty="0"/>
              <a:t>ROOM.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470515" y="6652211"/>
            <a:ext cx="106680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5"/>
              </a:lnSpc>
            </a:pP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43170" y="6620929"/>
            <a:ext cx="2486660" cy="1494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spcBef>
                <a:spcPts val="85"/>
              </a:spcBef>
            </a:pPr>
            <a:r>
              <a:rPr sz="900" spc="-20" dirty="0">
                <a:solidFill>
                  <a:srgbClr val="0E6EC5"/>
                </a:solidFill>
                <a:latin typeface="Tahoma"/>
                <a:cs typeface="Tahoma"/>
                <a:hlinkClick r:id="rId4"/>
              </a:rPr>
              <a:t>www.activezone.pl</a:t>
            </a:r>
            <a:r>
              <a:rPr sz="900" spc="-105" dirty="0">
                <a:solidFill>
                  <a:srgbClr val="0E6EC5"/>
                </a:solidFill>
                <a:latin typeface="Tahoma"/>
                <a:cs typeface="Tahoma"/>
                <a:hlinkClick r:id="rId4"/>
              </a:rPr>
              <a:t> </a:t>
            </a:r>
            <a:r>
              <a:rPr sz="750" spc="-90" dirty="0">
                <a:solidFill>
                  <a:srgbClr val="505046"/>
                </a:solidFill>
                <a:latin typeface="Tahoma"/>
                <a:cs typeface="Tahoma"/>
              </a:rPr>
              <a:t>©</a:t>
            </a:r>
            <a:r>
              <a:rPr sz="750" spc="-95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30" dirty="0">
                <a:solidFill>
                  <a:srgbClr val="505046"/>
                </a:solidFill>
                <a:latin typeface="Tahoma"/>
                <a:cs typeface="Tahoma"/>
              </a:rPr>
              <a:t>2018</a:t>
            </a:r>
            <a:r>
              <a:rPr sz="750" spc="-110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5" dirty="0">
                <a:solidFill>
                  <a:srgbClr val="505046"/>
                </a:solidFill>
                <a:latin typeface="Tahoma"/>
                <a:cs typeface="Tahoma"/>
              </a:rPr>
              <a:t>wszystkie</a:t>
            </a:r>
            <a:r>
              <a:rPr sz="750" spc="-100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05046"/>
                </a:solidFill>
                <a:latin typeface="Tahoma"/>
                <a:cs typeface="Tahoma"/>
              </a:rPr>
              <a:t>prawa</a:t>
            </a:r>
            <a:r>
              <a:rPr sz="750" spc="-114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05046"/>
                </a:solidFill>
                <a:latin typeface="Tahoma"/>
                <a:cs typeface="Tahoma"/>
              </a:rPr>
              <a:t>zastrzeżone.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09808" y="6639512"/>
            <a:ext cx="182880" cy="11990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38100">
              <a:spcBef>
                <a:spcPts val="35"/>
              </a:spcBef>
            </a:pPr>
            <a:fld id="{81D60167-4931-47E6-BA6A-407CBD079E47}" type="slidenum">
              <a:rPr sz="75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spcBef>
                  <a:spcPts val="35"/>
                </a:spcBef>
              </a:pPr>
              <a:t>26</a:t>
            </a:fld>
            <a:endParaRPr sz="7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2732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31196" y="6545579"/>
            <a:ext cx="337185" cy="312420"/>
          </a:xfrm>
          <a:custGeom>
            <a:avLst/>
            <a:gdLst/>
            <a:ahLst/>
            <a:cxnLst/>
            <a:rect l="l" t="t" r="r" b="b"/>
            <a:pathLst>
              <a:path w="337184" h="312420">
                <a:moveTo>
                  <a:pt x="0" y="312419"/>
                </a:moveTo>
                <a:lnTo>
                  <a:pt x="336803" y="312419"/>
                </a:lnTo>
                <a:lnTo>
                  <a:pt x="336803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0837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66731" y="278892"/>
            <a:ext cx="702564" cy="402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34540" y="1708404"/>
            <a:ext cx="2155190" cy="214802"/>
          </a:xfrm>
          <a:prstGeom prst="rect">
            <a:avLst/>
          </a:prstGeom>
          <a:solidFill>
            <a:srgbClr val="17406C"/>
          </a:solidFill>
        </p:spPr>
        <p:txBody>
          <a:bodyPr vert="horz" wrap="square" lIns="0" tIns="45085" rIns="0" bIns="0" rtlCol="0">
            <a:spAutoFit/>
          </a:bodyPr>
          <a:lstStyle/>
          <a:p>
            <a:pPr marL="91440">
              <a:spcBef>
                <a:spcPts val="355"/>
              </a:spcBef>
            </a:pPr>
            <a:r>
              <a:rPr sz="1100" b="1" spc="-75" dirty="0">
                <a:solidFill>
                  <a:srgbClr val="FFFFFF"/>
                </a:solidFill>
                <a:latin typeface="Tahoma"/>
                <a:cs typeface="Tahoma"/>
              </a:rPr>
              <a:t>COSTS</a:t>
            </a:r>
            <a:r>
              <a:rPr sz="11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95" dirty="0">
                <a:solidFill>
                  <a:srgbClr val="FFFFFF"/>
                </a:solidFill>
                <a:latin typeface="Tahoma"/>
                <a:cs typeface="Tahoma"/>
              </a:rPr>
              <a:t>INCLUDED: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40966" y="2190496"/>
            <a:ext cx="73660" cy="812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40966" y="2441955"/>
            <a:ext cx="73660" cy="81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40966" y="2693416"/>
            <a:ext cx="73660" cy="81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40966" y="2944877"/>
            <a:ext cx="73660" cy="812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40966" y="3196336"/>
            <a:ext cx="73660" cy="812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40966" y="3447797"/>
            <a:ext cx="73660" cy="812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40966" y="4202176"/>
            <a:ext cx="73660" cy="81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120900" y="2044421"/>
            <a:ext cx="4301490" cy="23160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672465">
              <a:lnSpc>
                <a:spcPct val="15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Accommodation</a:t>
            </a:r>
            <a:r>
              <a:rPr sz="1100" spc="-145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in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standard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room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45" dirty="0">
                <a:latin typeface="Arial"/>
                <a:cs typeface="Arial"/>
              </a:rPr>
              <a:t>for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25" dirty="0">
                <a:latin typeface="Arial"/>
                <a:cs typeface="Arial"/>
              </a:rPr>
              <a:t>2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persons,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25" dirty="0">
                <a:latin typeface="Arial"/>
                <a:cs typeface="Arial"/>
              </a:rPr>
              <a:t>7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nights  </a:t>
            </a:r>
            <a:r>
              <a:rPr sz="1100" spc="-20" dirty="0">
                <a:latin typeface="Arial"/>
                <a:cs typeface="Arial"/>
              </a:rPr>
              <a:t>Rich </a:t>
            </a:r>
            <a:r>
              <a:rPr sz="1100" spc="-5" dirty="0">
                <a:latin typeface="Arial"/>
                <a:cs typeface="Arial"/>
              </a:rPr>
              <a:t>breakfasts</a:t>
            </a:r>
            <a:r>
              <a:rPr sz="1100" spc="-190" dirty="0">
                <a:latin typeface="Arial"/>
                <a:cs typeface="Arial"/>
              </a:rPr>
              <a:t> </a:t>
            </a:r>
            <a:r>
              <a:rPr sz="1100" spc="25" dirty="0">
                <a:latin typeface="Arial"/>
                <a:cs typeface="Arial"/>
              </a:rPr>
              <a:t>bufet</a:t>
            </a:r>
            <a:endParaRPr sz="1100">
              <a:latin typeface="Arial"/>
              <a:cs typeface="Arial"/>
            </a:endParaRPr>
          </a:p>
          <a:p>
            <a:pPr marL="184785">
              <a:spcBef>
                <a:spcPts val="660"/>
              </a:spcBef>
            </a:pPr>
            <a:r>
              <a:rPr sz="1100" spc="30" dirty="0">
                <a:latin typeface="Arial"/>
                <a:cs typeface="Arial"/>
              </a:rPr>
              <a:t>Buffet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dinners</a:t>
            </a:r>
            <a:endParaRPr sz="1100">
              <a:latin typeface="Arial"/>
              <a:cs typeface="Arial"/>
            </a:endParaRPr>
          </a:p>
          <a:p>
            <a:pPr marL="184785" marR="5080">
              <a:lnSpc>
                <a:spcPct val="150000"/>
              </a:lnSpc>
            </a:pPr>
            <a:r>
              <a:rPr sz="1100" spc="15" dirty="0">
                <a:latin typeface="Arial"/>
                <a:cs typeface="Arial"/>
              </a:rPr>
              <a:t>Drinks</a:t>
            </a:r>
            <a:r>
              <a:rPr sz="1100" spc="-120" dirty="0">
                <a:latin typeface="Arial"/>
                <a:cs typeface="Arial"/>
              </a:rPr>
              <a:t> </a:t>
            </a:r>
            <a:r>
              <a:rPr sz="1100" spc="-30" dirty="0">
                <a:latin typeface="Arial"/>
                <a:cs typeface="Arial"/>
              </a:rPr>
              <a:t>package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45" dirty="0">
                <a:latin typeface="Arial"/>
                <a:cs typeface="Arial"/>
              </a:rPr>
              <a:t>for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dinners:</a:t>
            </a:r>
            <a:r>
              <a:rPr sz="1100" spc="-114" dirty="0">
                <a:latin typeface="Arial"/>
                <a:cs typeface="Arial"/>
              </a:rPr>
              <a:t> </a:t>
            </a:r>
            <a:r>
              <a:rPr sz="1100" spc="50" dirty="0">
                <a:latin typeface="Arial"/>
                <a:cs typeface="Arial"/>
              </a:rPr>
              <a:t>1/3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35" dirty="0">
                <a:latin typeface="Arial"/>
                <a:cs typeface="Arial"/>
              </a:rPr>
              <a:t>bottle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30" dirty="0">
                <a:latin typeface="Arial"/>
                <a:cs typeface="Arial"/>
              </a:rPr>
              <a:t>of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wine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and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spc="25" dirty="0">
                <a:latin typeface="Arial"/>
                <a:cs typeface="Arial"/>
              </a:rPr>
              <a:t>water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per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person  </a:t>
            </a:r>
            <a:r>
              <a:rPr sz="1100" spc="25" dirty="0">
                <a:latin typeface="Arial"/>
                <a:cs typeface="Arial"/>
              </a:rPr>
              <a:t>Afternoon</a:t>
            </a:r>
            <a:r>
              <a:rPr sz="1100" spc="-120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tea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–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five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o’clock</a:t>
            </a:r>
            <a:endParaRPr sz="1100">
              <a:latin typeface="Arial"/>
              <a:cs typeface="Arial"/>
            </a:endParaRPr>
          </a:p>
          <a:p>
            <a:pPr marL="184785">
              <a:spcBef>
                <a:spcPts val="660"/>
              </a:spcBef>
            </a:pPr>
            <a:r>
              <a:rPr sz="1100" spc="-10" dirty="0">
                <a:latin typeface="Arial"/>
                <a:cs typeface="Arial"/>
              </a:rPr>
              <a:t>Free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entrance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spc="50" dirty="0">
                <a:latin typeface="Arial"/>
                <a:cs typeface="Arial"/>
              </a:rPr>
              <a:t>to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the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wellness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area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and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swimming</a:t>
            </a:r>
            <a:r>
              <a:rPr sz="1100" spc="-125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pool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 marL="12700">
              <a:spcBef>
                <a:spcPts val="1145"/>
              </a:spcBef>
            </a:pPr>
            <a:r>
              <a:rPr sz="1100" b="1" spc="10" dirty="0">
                <a:latin typeface="Arial"/>
                <a:cs typeface="Arial"/>
              </a:rPr>
              <a:t>NOT</a:t>
            </a:r>
            <a:r>
              <a:rPr sz="1100" b="1" spc="-16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INCLUDED</a:t>
            </a:r>
            <a:endParaRPr sz="1100">
              <a:latin typeface="Arial"/>
              <a:cs typeface="Arial"/>
            </a:endParaRPr>
          </a:p>
          <a:p>
            <a:pPr marL="184785">
              <a:spcBef>
                <a:spcPts val="665"/>
              </a:spcBef>
            </a:pPr>
            <a:r>
              <a:rPr sz="1100" spc="-45" dirty="0">
                <a:latin typeface="Arial"/>
                <a:cs typeface="Arial"/>
              </a:rPr>
              <a:t>Skipass,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local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tax,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parking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-75" dirty="0">
                <a:latin typeface="Arial"/>
                <a:cs typeface="Arial"/>
              </a:rPr>
              <a:t>,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20" dirty="0">
                <a:latin typeface="Arial"/>
                <a:cs typeface="Arial"/>
              </a:rPr>
              <a:t>private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-35" dirty="0">
                <a:latin typeface="Arial"/>
                <a:cs typeface="Arial"/>
              </a:rPr>
              <a:t>expenses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36064" y="362712"/>
            <a:ext cx="7566659" cy="361315"/>
          </a:xfrm>
          <a:custGeom>
            <a:avLst/>
            <a:gdLst/>
            <a:ahLst/>
            <a:cxnLst/>
            <a:rect l="l" t="t" r="r" b="b"/>
            <a:pathLst>
              <a:path w="7566659" h="361315">
                <a:moveTo>
                  <a:pt x="0" y="361188"/>
                </a:moveTo>
                <a:lnTo>
                  <a:pt x="7566659" y="361188"/>
                </a:lnTo>
                <a:lnTo>
                  <a:pt x="7566659" y="0"/>
                </a:lnTo>
                <a:lnTo>
                  <a:pt x="0" y="0"/>
                </a:lnTo>
                <a:lnTo>
                  <a:pt x="0" y="361188"/>
                </a:lnTo>
                <a:close/>
              </a:path>
            </a:pathLst>
          </a:custGeom>
          <a:solidFill>
            <a:srgbClr val="17406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2034541" y="906780"/>
          <a:ext cx="8296909" cy="614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6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89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100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DESCRIPTION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R w="77724">
                      <a:solidFill>
                        <a:srgbClr val="FFFFFF"/>
                      </a:solidFill>
                      <a:prstDash val="solid"/>
                    </a:lnR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E6E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7724">
                      <a:solidFill>
                        <a:srgbClr val="FFFFFF"/>
                      </a:solidFill>
                      <a:prstDash val="solid"/>
                    </a:lnL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E6E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27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1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HOTEL</a:t>
                      </a:r>
                      <a:r>
                        <a:rPr sz="1100" spc="-1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TIROLERHOF</a:t>
                      </a:r>
                      <a:r>
                        <a:rPr sz="1100" spc="-1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4*,</a:t>
                      </a:r>
                      <a:r>
                        <a:rPr sz="1100" spc="-1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SOELDEN,</a:t>
                      </a:r>
                      <a:r>
                        <a:rPr sz="1100" spc="-9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13th-20th</a:t>
                      </a:r>
                      <a:r>
                        <a:rPr sz="1100" spc="-7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100" spc="-9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March</a:t>
                      </a:r>
                      <a:r>
                        <a:rPr sz="1100" spc="-1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2021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9055" marB="0">
                    <a:lnR w="77724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0E6EC5"/>
                    </a:solidFill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100" spc="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2880</a:t>
                      </a:r>
                      <a:r>
                        <a:rPr sz="1100" spc="-10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EUR/per</a:t>
                      </a:r>
                      <a:r>
                        <a:rPr sz="1100" spc="-9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room</a:t>
                      </a:r>
                      <a:r>
                        <a:rPr sz="1100" spc="-11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sz="1100" spc="-9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100" spc="-1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persons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8419" marB="0">
                    <a:lnL w="77724">
                      <a:solidFill>
                        <a:srgbClr val="FFFFFF"/>
                      </a:solidFill>
                      <a:prstDash val="solid"/>
                    </a:lnL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0E6E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object 15"/>
          <p:cNvSpPr txBox="1"/>
          <p:nvPr/>
        </p:nvSpPr>
        <p:spPr>
          <a:xfrm>
            <a:off x="10470515" y="6652211"/>
            <a:ext cx="106680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5"/>
              </a:lnSpc>
            </a:pP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43170" y="6620929"/>
            <a:ext cx="2486660" cy="1494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spcBef>
                <a:spcPts val="85"/>
              </a:spcBef>
            </a:pPr>
            <a:r>
              <a:rPr sz="900" spc="-20" dirty="0">
                <a:solidFill>
                  <a:srgbClr val="0E6EC5"/>
                </a:solidFill>
                <a:latin typeface="Tahoma"/>
                <a:cs typeface="Tahoma"/>
                <a:hlinkClick r:id="rId4"/>
              </a:rPr>
              <a:t>www.activezone.pl</a:t>
            </a:r>
            <a:r>
              <a:rPr sz="900" spc="-105" dirty="0">
                <a:solidFill>
                  <a:srgbClr val="0E6EC5"/>
                </a:solidFill>
                <a:latin typeface="Tahoma"/>
                <a:cs typeface="Tahoma"/>
                <a:hlinkClick r:id="rId4"/>
              </a:rPr>
              <a:t> </a:t>
            </a:r>
            <a:r>
              <a:rPr sz="750" spc="-90" dirty="0">
                <a:solidFill>
                  <a:srgbClr val="505046"/>
                </a:solidFill>
                <a:latin typeface="Tahoma"/>
                <a:cs typeface="Tahoma"/>
              </a:rPr>
              <a:t>©</a:t>
            </a:r>
            <a:r>
              <a:rPr sz="750" spc="-95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30" dirty="0">
                <a:solidFill>
                  <a:srgbClr val="505046"/>
                </a:solidFill>
                <a:latin typeface="Tahoma"/>
                <a:cs typeface="Tahoma"/>
              </a:rPr>
              <a:t>2018</a:t>
            </a:r>
            <a:r>
              <a:rPr sz="750" spc="-110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5" dirty="0">
                <a:solidFill>
                  <a:srgbClr val="505046"/>
                </a:solidFill>
                <a:latin typeface="Tahoma"/>
                <a:cs typeface="Tahoma"/>
              </a:rPr>
              <a:t>wszystkie</a:t>
            </a:r>
            <a:r>
              <a:rPr sz="750" spc="-100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05046"/>
                </a:solidFill>
                <a:latin typeface="Tahoma"/>
                <a:cs typeface="Tahoma"/>
              </a:rPr>
              <a:t>prawa</a:t>
            </a:r>
            <a:r>
              <a:rPr sz="750" spc="-114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05046"/>
                </a:solidFill>
                <a:latin typeface="Tahoma"/>
                <a:cs typeface="Tahoma"/>
              </a:rPr>
              <a:t>zastrzeżone.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409808" y="6639512"/>
            <a:ext cx="182880" cy="11990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38100">
              <a:spcBef>
                <a:spcPts val="35"/>
              </a:spcBef>
            </a:pPr>
            <a:fld id="{81D60167-4931-47E6-BA6A-407CBD079E47}" type="slidenum">
              <a:rPr sz="75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spcBef>
                  <a:spcPts val="35"/>
                </a:spcBef>
              </a:pPr>
              <a:t>27</a:t>
            </a:fld>
            <a:endParaRPr sz="7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2950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3241" y="4378786"/>
            <a:ext cx="1730375" cy="11504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86385">
              <a:lnSpc>
                <a:spcPct val="150000"/>
              </a:lnSpc>
              <a:spcBef>
                <a:spcPts val="95"/>
              </a:spcBef>
            </a:pPr>
            <a:r>
              <a:rPr sz="2600" spc="-5" dirty="0">
                <a:solidFill>
                  <a:srgbClr val="FFFFFF"/>
                </a:solidFill>
                <a:latin typeface="Calibri"/>
                <a:cs typeface="Calibri"/>
              </a:rPr>
              <a:t>SEE </a:t>
            </a:r>
            <a:r>
              <a:rPr sz="2600" spc="-30" dirty="0">
                <a:solidFill>
                  <a:srgbClr val="FFFFFF"/>
                </a:solidFill>
                <a:latin typeface="Calibri"/>
                <a:cs typeface="Calibri"/>
              </a:rPr>
              <a:t>YOU 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6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alibri"/>
                <a:cs typeface="Calibri"/>
              </a:rPr>
              <a:t>SOELDEN.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24000" y="356616"/>
            <a:ext cx="9144000" cy="360045"/>
          </a:xfrm>
          <a:custGeom>
            <a:avLst/>
            <a:gdLst/>
            <a:ahLst/>
            <a:cxnLst/>
            <a:rect l="l" t="t" r="r" b="b"/>
            <a:pathLst>
              <a:path w="9144000" h="360045">
                <a:moveTo>
                  <a:pt x="0" y="359663"/>
                </a:moveTo>
                <a:lnTo>
                  <a:pt x="9144000" y="359663"/>
                </a:lnTo>
                <a:lnTo>
                  <a:pt x="9144000" y="0"/>
                </a:lnTo>
                <a:lnTo>
                  <a:pt x="0" y="0"/>
                </a:lnTo>
                <a:lnTo>
                  <a:pt x="0" y="359663"/>
                </a:lnTo>
                <a:close/>
              </a:path>
            </a:pathLst>
          </a:custGeom>
          <a:solidFill>
            <a:srgbClr val="17406C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91437" y="338785"/>
            <a:ext cx="84461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spc="-215" dirty="0">
                <a:solidFill>
                  <a:srgbClr val="FFFFFF"/>
                </a:solidFill>
                <a:latin typeface="Tahoma"/>
                <a:cs typeface="Tahoma"/>
              </a:rPr>
              <a:t>SHOOTING </a:t>
            </a:r>
            <a:r>
              <a:rPr sz="2000" b="1" spc="-190" dirty="0">
                <a:solidFill>
                  <a:srgbClr val="FFFFFF"/>
                </a:solidFill>
                <a:latin typeface="Tahoma"/>
                <a:cs typeface="Tahoma"/>
              </a:rPr>
              <a:t>LOCATION </a:t>
            </a:r>
            <a:r>
              <a:rPr sz="2000" b="1" spc="-150" dirty="0">
                <a:solidFill>
                  <a:srgbClr val="FFFFFF"/>
                </a:solidFill>
                <a:latin typeface="Tahoma"/>
                <a:cs typeface="Tahoma"/>
              </a:rPr>
              <a:t>FOR </a:t>
            </a:r>
            <a:r>
              <a:rPr sz="2000" b="1" spc="-75" dirty="0">
                <a:solidFill>
                  <a:srgbClr val="FFFFFF"/>
                </a:solidFill>
                <a:latin typeface="Tahoma"/>
                <a:cs typeface="Tahoma"/>
              </a:rPr>
              <a:t>JAMES </a:t>
            </a:r>
            <a:r>
              <a:rPr sz="2000" b="1" spc="-165" dirty="0">
                <a:solidFill>
                  <a:srgbClr val="FFFFFF"/>
                </a:solidFill>
                <a:latin typeface="Tahoma"/>
                <a:cs typeface="Tahoma"/>
              </a:rPr>
              <a:t>BOND </a:t>
            </a:r>
            <a:r>
              <a:rPr sz="2000" b="1" spc="-130" dirty="0">
                <a:solidFill>
                  <a:srgbClr val="FFFFFF"/>
                </a:solidFill>
                <a:latin typeface="Tahoma"/>
                <a:cs typeface="Tahoma"/>
              </a:rPr>
              <a:t>"SPECTRE" </a:t>
            </a:r>
            <a:r>
              <a:rPr sz="2000" b="1" spc="-155" dirty="0">
                <a:solidFill>
                  <a:srgbClr val="FFFFFF"/>
                </a:solidFill>
                <a:latin typeface="Tahoma"/>
                <a:cs typeface="Tahoma"/>
              </a:rPr>
              <a:t>– </a:t>
            </a:r>
            <a:r>
              <a:rPr sz="2000" b="1" spc="-185" dirty="0">
                <a:solidFill>
                  <a:srgbClr val="FFFFFF"/>
                </a:solidFill>
                <a:latin typeface="Tahoma"/>
                <a:cs typeface="Tahoma"/>
              </a:rPr>
              <a:t>ICE </a:t>
            </a:r>
            <a:r>
              <a:rPr sz="2000" b="1" spc="-225" dirty="0">
                <a:solidFill>
                  <a:srgbClr val="FFFFFF"/>
                </a:solidFill>
                <a:latin typeface="Tahoma"/>
                <a:cs typeface="Tahoma"/>
              </a:rPr>
              <a:t>Q</a:t>
            </a:r>
            <a:r>
              <a:rPr sz="20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35" dirty="0">
                <a:solidFill>
                  <a:srgbClr val="FFFFFF"/>
                </a:solidFill>
                <a:latin typeface="Tahoma"/>
                <a:cs typeface="Tahoma"/>
              </a:rPr>
              <a:t>RESTAURANT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70515" y="6652211"/>
            <a:ext cx="106680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5"/>
              </a:lnSpc>
            </a:pP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7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43170" y="6620929"/>
            <a:ext cx="2486660" cy="1494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spcBef>
                <a:spcPts val="85"/>
              </a:spcBef>
            </a:pPr>
            <a:r>
              <a:rPr sz="900" spc="-20" dirty="0">
                <a:solidFill>
                  <a:srgbClr val="0E6EC5"/>
                </a:solidFill>
                <a:latin typeface="Tahoma"/>
                <a:cs typeface="Tahoma"/>
                <a:hlinkClick r:id="rId2"/>
              </a:rPr>
              <a:t>www.activezone.pl</a:t>
            </a:r>
            <a:r>
              <a:rPr sz="900" spc="-105" dirty="0">
                <a:solidFill>
                  <a:srgbClr val="0E6EC5"/>
                </a:solidFill>
                <a:latin typeface="Tahoma"/>
                <a:cs typeface="Tahoma"/>
                <a:hlinkClick r:id="rId2"/>
              </a:rPr>
              <a:t> </a:t>
            </a:r>
            <a:r>
              <a:rPr sz="750" spc="-90" dirty="0">
                <a:solidFill>
                  <a:srgbClr val="505046"/>
                </a:solidFill>
                <a:latin typeface="Tahoma"/>
                <a:cs typeface="Tahoma"/>
              </a:rPr>
              <a:t>©</a:t>
            </a:r>
            <a:r>
              <a:rPr sz="750" spc="-95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30" dirty="0">
                <a:solidFill>
                  <a:srgbClr val="505046"/>
                </a:solidFill>
                <a:latin typeface="Tahoma"/>
                <a:cs typeface="Tahoma"/>
              </a:rPr>
              <a:t>2018</a:t>
            </a:r>
            <a:r>
              <a:rPr sz="750" spc="-110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5" dirty="0">
                <a:solidFill>
                  <a:srgbClr val="505046"/>
                </a:solidFill>
                <a:latin typeface="Tahoma"/>
                <a:cs typeface="Tahoma"/>
              </a:rPr>
              <a:t>wszystkie</a:t>
            </a:r>
            <a:r>
              <a:rPr sz="750" spc="-100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05046"/>
                </a:solidFill>
                <a:latin typeface="Tahoma"/>
                <a:cs typeface="Tahoma"/>
              </a:rPr>
              <a:t>prawa</a:t>
            </a:r>
            <a:r>
              <a:rPr sz="750" spc="-114" dirty="0">
                <a:solidFill>
                  <a:srgbClr val="505046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05046"/>
                </a:solidFill>
                <a:latin typeface="Tahoma"/>
                <a:cs typeface="Tahoma"/>
              </a:rPr>
              <a:t>zastrzeżone.</a:t>
            </a:r>
            <a:endParaRPr sz="7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409808" y="6639512"/>
            <a:ext cx="182880" cy="11990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38100">
              <a:spcBef>
                <a:spcPts val="35"/>
              </a:spcBef>
            </a:pPr>
            <a:fld id="{81D60167-4931-47E6-BA6A-407CBD079E47}" type="slidenum">
              <a:rPr sz="75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spcBef>
                  <a:spcPts val="35"/>
                </a:spcBef>
              </a:pPr>
              <a:t>28</a:t>
            </a:fld>
            <a:endParaRPr sz="7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7764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A26B7-DB8D-7446-AC2D-1A68B5BD1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AIVS 2022--Prakash </a:t>
            </a:r>
            <a:r>
              <a:rPr lang="en-US" dirty="0" err="1"/>
              <a:t>Madhavan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B717C-48DE-2840-82F3-2E2B9EB47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final resolution for location </a:t>
            </a:r>
          </a:p>
          <a:p>
            <a:r>
              <a:rPr lang="en-US" dirty="0"/>
              <a:t>If travel will allow, Mr. </a:t>
            </a:r>
            <a:r>
              <a:rPr lang="en-US" dirty="0" err="1"/>
              <a:t>Madhavan</a:t>
            </a:r>
            <a:r>
              <a:rPr lang="en-US" dirty="0"/>
              <a:t> will travel to </a:t>
            </a:r>
            <a:r>
              <a:rPr lang="en-GB" dirty="0"/>
              <a:t>KOENIGSLEITEN, AUSTRIA to determine appropriateness for AIVS</a:t>
            </a:r>
          </a:p>
          <a:p>
            <a:pPr marL="0" indent="0">
              <a:buNone/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297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Approval of Minutes AGM 2019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b="1" dirty="0"/>
              <a:t>Hotel Ski &amp; Wellness Residence </a:t>
            </a:r>
            <a:r>
              <a:rPr lang="en-GB" b="1" dirty="0" err="1"/>
              <a:t>Druzba</a:t>
            </a:r>
            <a:r>
              <a:rPr lang="en-GB" b="1" dirty="0"/>
              <a:t>, </a:t>
            </a:r>
            <a:r>
              <a:rPr lang="en-GB" b="1" dirty="0" err="1"/>
              <a:t>Demänovská</a:t>
            </a:r>
            <a:r>
              <a:rPr lang="en-GB" b="1" dirty="0"/>
              <a:t> Valley</a:t>
            </a:r>
            <a:br>
              <a:rPr lang="en-US" dirty="0"/>
            </a:br>
            <a:r>
              <a:rPr lang="en-GB" b="1" dirty="0" err="1"/>
              <a:t>Jasna</a:t>
            </a:r>
            <a:r>
              <a:rPr lang="en-GB" b="1" dirty="0"/>
              <a:t>, Slovakia. </a:t>
            </a:r>
          </a:p>
          <a:p>
            <a:pPr marL="0" indent="0" algn="ctr">
              <a:buNone/>
            </a:pPr>
            <a:r>
              <a:rPr lang="en-GB" b="1" dirty="0"/>
              <a:t>Friday 8 March 2019 at 6.00pm</a:t>
            </a:r>
          </a:p>
          <a:p>
            <a:pPr marL="0" indent="0" algn="ctr">
              <a:buNone/>
            </a:pPr>
            <a:endParaRPr lang="en-GB" b="1" dirty="0"/>
          </a:p>
          <a:p>
            <a:pPr marL="0" indent="0" algn="ctr">
              <a:buNone/>
            </a:pPr>
            <a:r>
              <a:rPr lang="en-GB" b="1" dirty="0"/>
              <a:t>On Line (</a:t>
            </a:r>
            <a:r>
              <a:rPr lang="en-GB" b="1" dirty="0" err="1"/>
              <a:t>AIVSConf.org</a:t>
            </a:r>
            <a:r>
              <a:rPr lang="en-GB" b="1" dirty="0"/>
              <a:t>)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62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6EA4A-E62B-4440-B0A2-D915FB9E3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Organising Committee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Zenia Martin</a:t>
            </a:r>
          </a:p>
          <a:p>
            <a:pPr marL="0" indent="0" algn="ctr">
              <a:buNone/>
            </a:pPr>
            <a:r>
              <a:rPr lang="en-GB" dirty="0"/>
              <a:t>Mary-Paula Colgan</a:t>
            </a:r>
          </a:p>
          <a:p>
            <a:pPr marL="0" indent="0" algn="ctr">
              <a:buNone/>
            </a:pPr>
            <a:r>
              <a:rPr lang="en-GB" dirty="0"/>
              <a:t>Adrian O’Callaghan</a:t>
            </a:r>
          </a:p>
          <a:p>
            <a:pPr marL="0" indent="0" algn="ctr">
              <a:buNone/>
            </a:pPr>
            <a:r>
              <a:rPr lang="en-GB" dirty="0"/>
              <a:t>Prakash Madhavan</a:t>
            </a:r>
          </a:p>
          <a:p>
            <a:pPr marL="0" indent="0" algn="ctr">
              <a:buNone/>
            </a:pPr>
            <a:r>
              <a:rPr lang="en-GB" dirty="0"/>
              <a:t>&amp; Spouses!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9DEC13-26C8-4889-871D-13927F0FA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Proposal for AIVS 2022</a:t>
            </a:r>
          </a:p>
        </p:txBody>
      </p:sp>
    </p:spTree>
    <p:extLst>
      <p:ext uri="{BB962C8B-B14F-4D97-AF65-F5344CB8AC3E}">
        <p14:creationId xmlns:p14="http://schemas.microsoft.com/office/powerpoint/2010/main" val="1926259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7179E-66E7-4DFB-8AF9-41B5723B3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Proposal for AIVS 2022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4F3206-C954-482B-B7B4-BE9C37C6C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Good Hotel</a:t>
            </a:r>
          </a:p>
          <a:p>
            <a:r>
              <a:rPr lang="en-GB" dirty="0"/>
              <a:t>Close to airports</a:t>
            </a:r>
          </a:p>
          <a:p>
            <a:r>
              <a:rPr lang="en-GB" dirty="0"/>
              <a:t>Ski in and Ski Out</a:t>
            </a:r>
          </a:p>
          <a:p>
            <a:r>
              <a:rPr lang="en-GB" dirty="0"/>
              <a:t>Conference facilities</a:t>
            </a:r>
          </a:p>
          <a:p>
            <a:r>
              <a:rPr lang="en-GB" dirty="0"/>
              <a:t>High enough resort</a:t>
            </a:r>
          </a:p>
          <a:p>
            <a:r>
              <a:rPr lang="en-GB" dirty="0"/>
              <a:t>Reasonably priced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4949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E2973C-9304-49AA-947A-C725179F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Issues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069720-CCF4-4FE8-BFF1-DA28A1AC1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Hotels and resorts reluctant to engage so far in advance</a:t>
            </a:r>
          </a:p>
          <a:p>
            <a:endParaRPr lang="en-GB" dirty="0"/>
          </a:p>
          <a:p>
            <a:r>
              <a:rPr lang="en-GB" dirty="0"/>
              <a:t>Engaged with </a:t>
            </a:r>
            <a:r>
              <a:rPr lang="en-GB" dirty="0" err="1"/>
              <a:t>Activzone</a:t>
            </a:r>
            <a:r>
              <a:rPr lang="en-GB" dirty="0"/>
              <a:t> to do the groundwork</a:t>
            </a:r>
          </a:p>
          <a:p>
            <a:r>
              <a:rPr lang="en-GB" dirty="0"/>
              <a:t>Good track record in dealing with other AIVS meetings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6552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22A88-7BEB-4EAA-8436-C7AC90670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D418145-624F-4D63-B6D7-51CA26397A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3510119"/>
              </p:ext>
            </p:extLst>
          </p:nvPr>
        </p:nvGraphicFramePr>
        <p:xfrm>
          <a:off x="2657476" y="365125"/>
          <a:ext cx="7286944" cy="5767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1736">
                  <a:extLst>
                    <a:ext uri="{9D8B030D-6E8A-4147-A177-3AD203B41FA5}">
                      <a16:colId xmlns:a16="http://schemas.microsoft.com/office/drawing/2014/main" val="2926065875"/>
                    </a:ext>
                  </a:extLst>
                </a:gridCol>
                <a:gridCol w="1821736">
                  <a:extLst>
                    <a:ext uri="{9D8B030D-6E8A-4147-A177-3AD203B41FA5}">
                      <a16:colId xmlns:a16="http://schemas.microsoft.com/office/drawing/2014/main" val="707627218"/>
                    </a:ext>
                  </a:extLst>
                </a:gridCol>
                <a:gridCol w="1821736">
                  <a:extLst>
                    <a:ext uri="{9D8B030D-6E8A-4147-A177-3AD203B41FA5}">
                      <a16:colId xmlns:a16="http://schemas.microsoft.com/office/drawing/2014/main" val="1040580818"/>
                    </a:ext>
                  </a:extLst>
                </a:gridCol>
                <a:gridCol w="1821736">
                  <a:extLst>
                    <a:ext uri="{9D8B030D-6E8A-4147-A177-3AD203B41FA5}">
                      <a16:colId xmlns:a16="http://schemas.microsoft.com/office/drawing/2014/main" val="3010352110"/>
                    </a:ext>
                  </a:extLst>
                </a:gridCol>
              </a:tblGrid>
              <a:tr h="5614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Resort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KOENIGSLEITEN, AUSTRIA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VAL THORENS, FRANCE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</a:rPr>
                        <a:t>PEISEY-VALLANDRY, FRA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9776638"/>
                  </a:ext>
                </a:extLst>
              </a:tr>
              <a:tr h="5614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Hotel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HOTEL ALPENWELT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HOTEL CLUB MED 4* ALL INCLUSIVE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HOTEL CLUB MED 4* ALL INCLUSIVE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1844135"/>
                  </a:ext>
                </a:extLst>
              </a:tr>
              <a:tr h="274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Star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****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****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****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833708"/>
                  </a:ext>
                </a:extLst>
              </a:tr>
              <a:tr h="6715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Area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Zillertal Arena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50">
                          <a:effectLst/>
                        </a:rPr>
                        <a:t>Les3Vallées–ValThorens/​LesMenuires/​Méribel/​Courchevel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Paradiski ski area,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8084209"/>
                  </a:ext>
                </a:extLst>
              </a:tr>
              <a:tr h="274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Altitude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580 - 2,500m.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50" dirty="0">
                          <a:effectLst/>
                        </a:rPr>
                        <a:t>1,100- 3230 m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1200m -3226m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076092"/>
                  </a:ext>
                </a:extLst>
              </a:tr>
              <a:tr h="24351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Ski Area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143 km slopes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52 lifts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025"/>
                        </a:spcAft>
                      </a:pPr>
                      <a:r>
                        <a:rPr lang="en-GB" sz="1100">
                          <a:effectLst/>
                        </a:rPr>
                        <a:t>Ski slopes: 600 km</a:t>
                      </a:r>
                      <a:endParaRPr lang="en-GB" sz="1200">
                        <a:effectLst/>
                      </a:endParaRPr>
                    </a:p>
                    <a:p>
                      <a:pPr>
                        <a:spcAft>
                          <a:spcPts val="1025"/>
                        </a:spcAft>
                      </a:pPr>
                      <a:r>
                        <a:rPr lang="en-GB" sz="1100">
                          <a:effectLst/>
                        </a:rPr>
                        <a:t>§Ski lifts: 137</a:t>
                      </a:r>
                      <a:endParaRPr lang="en-GB" sz="1200">
                        <a:effectLst/>
                      </a:endParaRPr>
                    </a:p>
                    <a:p>
                      <a:pPr>
                        <a:spcAft>
                          <a:spcPts val="1025"/>
                        </a:spcAft>
                      </a:pPr>
                      <a:r>
                        <a:rPr lang="en-GB" sz="1100">
                          <a:effectLst/>
                        </a:rPr>
                        <a:t>§Blue routes: 312km</a:t>
                      </a:r>
                      <a:endParaRPr lang="en-GB" sz="1200">
                        <a:effectLst/>
                      </a:endParaRPr>
                    </a:p>
                    <a:p>
                      <a:pPr>
                        <a:spcAft>
                          <a:spcPts val="1025"/>
                        </a:spcAft>
                      </a:pPr>
                      <a:r>
                        <a:rPr lang="en-GB" sz="1100">
                          <a:effectLst/>
                        </a:rPr>
                        <a:t>§Red routes: 216km</a:t>
                      </a:r>
                      <a:endParaRPr lang="en-GB" sz="1200">
                        <a:effectLst/>
                      </a:endParaRPr>
                    </a:p>
                    <a:p>
                      <a:pPr>
                        <a:spcAft>
                          <a:spcPts val="1025"/>
                        </a:spcAft>
                      </a:pPr>
                      <a:r>
                        <a:rPr lang="en-GB" sz="1100">
                          <a:effectLst/>
                        </a:rPr>
                        <a:t>§Black routes: 72km</a:t>
                      </a:r>
                      <a:endParaRPr lang="en-GB" sz="1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025"/>
                        </a:spcAft>
                      </a:pPr>
                      <a:r>
                        <a:rPr lang="en-GB" sz="1100">
                          <a:effectLst/>
                        </a:rPr>
                        <a:t>Ski slopes: 200km</a:t>
                      </a:r>
                      <a:endParaRPr lang="en-GB" sz="1200">
                        <a:effectLst/>
                      </a:endParaRPr>
                    </a:p>
                    <a:p>
                      <a:pPr>
                        <a:spcAft>
                          <a:spcPts val="1025"/>
                        </a:spcAft>
                      </a:pPr>
                      <a:r>
                        <a:rPr lang="en-GB" sz="1100">
                          <a:effectLst/>
                        </a:rPr>
                        <a:t>§Ski lifts: 54</a:t>
                      </a:r>
                      <a:endParaRPr lang="en-GB" sz="1200">
                        <a:effectLst/>
                      </a:endParaRPr>
                    </a:p>
                    <a:p>
                      <a:pPr>
                        <a:spcAft>
                          <a:spcPts val="1025"/>
                        </a:spcAft>
                      </a:pPr>
                      <a:r>
                        <a:rPr lang="en-GB" sz="1100">
                          <a:effectLst/>
                        </a:rPr>
                        <a:t>§Blue routes: 104km</a:t>
                      </a:r>
                      <a:endParaRPr lang="en-GB" sz="1200">
                        <a:effectLst/>
                      </a:endParaRPr>
                    </a:p>
                    <a:p>
                      <a:pPr>
                        <a:spcAft>
                          <a:spcPts val="1025"/>
                        </a:spcAft>
                      </a:pPr>
                      <a:r>
                        <a:rPr lang="en-GB" sz="1100">
                          <a:effectLst/>
                        </a:rPr>
                        <a:t>§Red routes: 70km</a:t>
                      </a:r>
                      <a:endParaRPr lang="en-GB" sz="1200">
                        <a:effectLst/>
                      </a:endParaRPr>
                    </a:p>
                    <a:p>
                      <a:pPr>
                        <a:spcAft>
                          <a:spcPts val="1025"/>
                        </a:spcAft>
                      </a:pPr>
                      <a:r>
                        <a:rPr lang="en-GB" sz="1100">
                          <a:effectLst/>
                        </a:rPr>
                        <a:t>§Black routes: 26km</a:t>
                      </a:r>
                      <a:endParaRPr lang="en-GB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093742"/>
                  </a:ext>
                </a:extLst>
              </a:tr>
              <a:tr h="9890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Airports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Innsbruck: 65 km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Salzburg : 163 km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Munich : 188 km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Geneva: 142 km</a:t>
                      </a:r>
                      <a:endParaRPr lang="en-GB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Lyon: 196km</a:t>
                      </a:r>
                      <a:endParaRPr lang="en-GB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Chambery: 112 km</a:t>
                      </a:r>
                      <a:endParaRPr lang="en-GB" sz="1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Grenoble: 186 km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Geneva: 195 k</a:t>
                      </a:r>
                      <a:endParaRPr lang="en-GB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Lyon: 195 k</a:t>
                      </a:r>
                      <a:endParaRPr lang="en-GB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Chambery: 108 k</a:t>
                      </a:r>
                      <a:endParaRPr lang="en-GB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Grenoble: 179 k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1968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580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8FE63-D217-4390-B88B-2544212C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882DFDF-1E2E-4082-A714-4A4D85BF80B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71838" y="157162"/>
          <a:ext cx="5143500" cy="65150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5875">
                  <a:extLst>
                    <a:ext uri="{9D8B030D-6E8A-4147-A177-3AD203B41FA5}">
                      <a16:colId xmlns:a16="http://schemas.microsoft.com/office/drawing/2014/main" val="3662112182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147831759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2695520135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4130835685"/>
                    </a:ext>
                  </a:extLst>
                </a:gridCol>
              </a:tblGrid>
              <a:tr h="13080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Hotel Facilities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3" marR="455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Ski in Ski Out</a:t>
                      </a:r>
                      <a:endParaRPr lang="en-GB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Ski Room</a:t>
                      </a:r>
                      <a:endParaRPr lang="en-GB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Free Wifi</a:t>
                      </a:r>
                      <a:endParaRPr lang="en-GB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Spa area</a:t>
                      </a:r>
                      <a:endParaRPr lang="en-GB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Sauna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3" marR="455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Spa, 2 restaurants, 2 Bars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3" marR="455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Ski in Ski Out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2 restaurants and 2 bars in the hotel. SPA area consists of heated outdoor pool, indoor pool, sauna, jacuzzi/hot tub and gym.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3" marR="45553" marT="0" marB="0"/>
                </a:tc>
                <a:extLst>
                  <a:ext uri="{0D108BD9-81ED-4DB2-BD59-A6C34878D82A}">
                    <a16:rowId xmlns:a16="http://schemas.microsoft.com/office/drawing/2014/main" val="4136522969"/>
                  </a:ext>
                </a:extLst>
              </a:tr>
              <a:tr h="4859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3" marR="455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www.alpenwelt.net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3" marR="455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https://www.clubmed.co.uk/r/Val-Thorens-Sensations/y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3" marR="455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https://www.clubmed.co.uk/r/Peisey--Vallandry/w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3" marR="45553" marT="0" marB="0"/>
                </a:tc>
                <a:extLst>
                  <a:ext uri="{0D108BD9-81ED-4DB2-BD59-A6C34878D82A}">
                    <a16:rowId xmlns:a16="http://schemas.microsoft.com/office/drawing/2014/main" val="2414384296"/>
                  </a:ext>
                </a:extLst>
              </a:tr>
              <a:tr h="4721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Half Board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3" marR="455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630"/>
                        </a:spcAft>
                      </a:pPr>
                      <a:r>
                        <a:rPr lang="en-GB" sz="700">
                          <a:effectLst/>
                        </a:rPr>
                        <a:t>Generous gourmet-breakfast buffet </a:t>
                      </a:r>
                      <a:endParaRPr lang="en-GB" sz="800">
                        <a:effectLst/>
                      </a:endParaRPr>
                    </a:p>
                    <a:p>
                      <a:pPr>
                        <a:spcAft>
                          <a:spcPts val="1630"/>
                        </a:spcAft>
                      </a:pPr>
                      <a:r>
                        <a:rPr lang="en-GB" sz="700">
                          <a:effectLst/>
                        </a:rPr>
                        <a:t>ü1 breakfast with Prosecco</a:t>
                      </a:r>
                      <a:endParaRPr lang="en-GB" sz="800">
                        <a:effectLst/>
                      </a:endParaRPr>
                    </a:p>
                    <a:p>
                      <a:pPr>
                        <a:spcAft>
                          <a:spcPts val="1630"/>
                        </a:spcAft>
                      </a:pPr>
                      <a:r>
                        <a:rPr lang="en-GB" sz="700">
                          <a:effectLst/>
                        </a:rPr>
                        <a:t>üIn the afternoon: cake buffet from 2 pm to 4 pm </a:t>
                      </a:r>
                      <a:endParaRPr lang="en-GB" sz="800">
                        <a:effectLst/>
                      </a:endParaRPr>
                    </a:p>
                    <a:p>
                      <a:pPr>
                        <a:spcAft>
                          <a:spcPts val="1630"/>
                        </a:spcAft>
                      </a:pPr>
                      <a:r>
                        <a:rPr lang="en-GB" sz="700">
                          <a:effectLst/>
                        </a:rPr>
                        <a:t>ü5-course gourmet dinner incl. salad bar with 3 main courses to choose from</a:t>
                      </a:r>
                      <a:endParaRPr lang="en-GB" sz="800">
                        <a:effectLst/>
                      </a:endParaRPr>
                    </a:p>
                    <a:p>
                      <a:pPr>
                        <a:spcAft>
                          <a:spcPts val="1630"/>
                        </a:spcAft>
                      </a:pPr>
                      <a:r>
                        <a:rPr lang="en-GB" sz="700">
                          <a:effectLst/>
                        </a:rPr>
                        <a:t>üSoup or appetizer from buffet, partially dessert buffet and cheese buffet</a:t>
                      </a:r>
                      <a:endParaRPr lang="en-GB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üRegional agricultural products</a:t>
                      </a:r>
                      <a:endParaRPr lang="en-GB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3" marR="455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675"/>
                        </a:spcAft>
                      </a:pPr>
                      <a:r>
                        <a:rPr lang="en-GB" sz="800" dirty="0">
                          <a:effectLst/>
                        </a:rPr>
                        <a:t>Premium accommodation</a:t>
                      </a:r>
                      <a:endParaRPr lang="en-GB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675"/>
                        </a:spcAft>
                      </a:pPr>
                      <a:r>
                        <a:rPr lang="en-GB" sz="700" dirty="0" err="1">
                          <a:effectLst/>
                        </a:rPr>
                        <a:t>ü</a:t>
                      </a:r>
                      <a:r>
                        <a:rPr lang="en-GB" sz="800" dirty="0" err="1">
                          <a:effectLst/>
                        </a:rPr>
                        <a:t>All</a:t>
                      </a:r>
                      <a:r>
                        <a:rPr lang="en-GB" sz="800" dirty="0">
                          <a:effectLst/>
                        </a:rPr>
                        <a:t>-day gourmet dining &amp; open bar, additional between meal snack for skiers, aperitifs and refreshments at anytime</a:t>
                      </a:r>
                      <a:endParaRPr lang="en-GB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675"/>
                        </a:spcAft>
                      </a:pPr>
                      <a:r>
                        <a:rPr lang="en-GB" sz="700" dirty="0" err="1">
                          <a:effectLst/>
                        </a:rPr>
                        <a:t>ü</a:t>
                      </a:r>
                      <a:r>
                        <a:rPr lang="en-GB" sz="800" dirty="0" err="1">
                          <a:effectLst/>
                        </a:rPr>
                        <a:t>Access</a:t>
                      </a:r>
                      <a:r>
                        <a:rPr lang="en-GB" sz="800" dirty="0">
                          <a:effectLst/>
                        </a:rPr>
                        <a:t> to the CLUB MED SPA</a:t>
                      </a:r>
                      <a:endParaRPr lang="en-GB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675"/>
                        </a:spcAft>
                      </a:pPr>
                      <a:r>
                        <a:rPr lang="en-GB" sz="700" dirty="0" err="1">
                          <a:effectLst/>
                        </a:rPr>
                        <a:t>ü</a:t>
                      </a:r>
                      <a:r>
                        <a:rPr lang="en-GB" sz="800" dirty="0" err="1">
                          <a:effectLst/>
                        </a:rPr>
                        <a:t>Ski</a:t>
                      </a:r>
                      <a:r>
                        <a:rPr lang="en-GB" sz="800" dirty="0">
                          <a:effectLst/>
                        </a:rPr>
                        <a:t> passes</a:t>
                      </a:r>
                      <a:endParaRPr lang="en-GB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675"/>
                        </a:spcAft>
                      </a:pPr>
                      <a:r>
                        <a:rPr lang="en-GB" sz="700" dirty="0" err="1">
                          <a:effectLst/>
                        </a:rPr>
                        <a:t>ü</a:t>
                      </a:r>
                      <a:r>
                        <a:rPr lang="en-GB" sz="800" dirty="0" err="1">
                          <a:effectLst/>
                        </a:rPr>
                        <a:t>Ski</a:t>
                      </a:r>
                      <a:r>
                        <a:rPr lang="en-GB" sz="800" dirty="0">
                          <a:effectLst/>
                        </a:rPr>
                        <a:t> and snowboard instructors</a:t>
                      </a:r>
                      <a:endParaRPr lang="en-GB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 err="1">
                          <a:effectLst/>
                        </a:rPr>
                        <a:t>ü</a:t>
                      </a:r>
                      <a:r>
                        <a:rPr lang="en-GB" sz="800" dirty="0" err="1">
                          <a:effectLst/>
                        </a:rPr>
                        <a:t>After</a:t>
                      </a:r>
                      <a:r>
                        <a:rPr lang="en-GB" sz="800" dirty="0">
                          <a:effectLst/>
                        </a:rPr>
                        <a:t>-Ski activities&amp; entertainment</a:t>
                      </a:r>
                      <a:endParaRPr lang="en-GB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3" marR="455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675"/>
                        </a:spcAft>
                      </a:pPr>
                      <a:r>
                        <a:rPr lang="en-GB" sz="700" dirty="0">
                          <a:effectLst/>
                        </a:rPr>
                        <a:t>Premium accommodation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675"/>
                        </a:spcAft>
                      </a:pPr>
                      <a:r>
                        <a:rPr lang="en-GB" sz="700" dirty="0" err="1">
                          <a:effectLst/>
                        </a:rPr>
                        <a:t>üAll</a:t>
                      </a:r>
                      <a:r>
                        <a:rPr lang="en-GB" sz="700" dirty="0">
                          <a:effectLst/>
                        </a:rPr>
                        <a:t>-day gourmet dining&amp; open bar, additional between meal snack for skiers, aperitifs and refreshments at anytime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675"/>
                        </a:spcAft>
                      </a:pPr>
                      <a:r>
                        <a:rPr lang="en-GB" sz="700" dirty="0" err="1">
                          <a:effectLst/>
                        </a:rPr>
                        <a:t>üAccess</a:t>
                      </a:r>
                      <a:r>
                        <a:rPr lang="en-GB" sz="700" dirty="0">
                          <a:effectLst/>
                        </a:rPr>
                        <a:t> to the CLUB MED SPA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675"/>
                        </a:spcAft>
                      </a:pPr>
                      <a:r>
                        <a:rPr lang="en-GB" sz="700" dirty="0" err="1">
                          <a:effectLst/>
                        </a:rPr>
                        <a:t>üSki</a:t>
                      </a:r>
                      <a:r>
                        <a:rPr lang="en-GB" sz="700" dirty="0">
                          <a:effectLst/>
                        </a:rPr>
                        <a:t> passes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675"/>
                        </a:spcAft>
                      </a:pPr>
                      <a:r>
                        <a:rPr lang="en-GB" sz="700" dirty="0" err="1">
                          <a:effectLst/>
                        </a:rPr>
                        <a:t>üSki</a:t>
                      </a:r>
                      <a:r>
                        <a:rPr lang="en-GB" sz="700" dirty="0">
                          <a:effectLst/>
                        </a:rPr>
                        <a:t> and snowboard instructors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 err="1">
                          <a:effectLst/>
                        </a:rPr>
                        <a:t>üAfter</a:t>
                      </a:r>
                      <a:r>
                        <a:rPr lang="en-GB" sz="700" dirty="0">
                          <a:effectLst/>
                        </a:rPr>
                        <a:t>-Ski activities &amp; entertainment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3" marR="45553" marT="0" marB="0"/>
                </a:tc>
                <a:extLst>
                  <a:ext uri="{0D108BD9-81ED-4DB2-BD59-A6C34878D82A}">
                    <a16:rowId xmlns:a16="http://schemas.microsoft.com/office/drawing/2014/main" val="4266398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010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4E001-707C-4223-98C9-58DDA3C0C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26B9766-848E-4B23-A1F3-1FE187AA967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28775" y="928687"/>
          <a:ext cx="9029700" cy="55641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7425">
                  <a:extLst>
                    <a:ext uri="{9D8B030D-6E8A-4147-A177-3AD203B41FA5}">
                      <a16:colId xmlns:a16="http://schemas.microsoft.com/office/drawing/2014/main" val="745665058"/>
                    </a:ext>
                  </a:extLst>
                </a:gridCol>
                <a:gridCol w="2257425">
                  <a:extLst>
                    <a:ext uri="{9D8B030D-6E8A-4147-A177-3AD203B41FA5}">
                      <a16:colId xmlns:a16="http://schemas.microsoft.com/office/drawing/2014/main" val="3433361779"/>
                    </a:ext>
                  </a:extLst>
                </a:gridCol>
                <a:gridCol w="2257425">
                  <a:extLst>
                    <a:ext uri="{9D8B030D-6E8A-4147-A177-3AD203B41FA5}">
                      <a16:colId xmlns:a16="http://schemas.microsoft.com/office/drawing/2014/main" val="3175397353"/>
                    </a:ext>
                  </a:extLst>
                </a:gridCol>
                <a:gridCol w="2257425">
                  <a:extLst>
                    <a:ext uri="{9D8B030D-6E8A-4147-A177-3AD203B41FA5}">
                      <a16:colId xmlns:a16="http://schemas.microsoft.com/office/drawing/2014/main" val="1231066451"/>
                    </a:ext>
                  </a:extLst>
                </a:gridCol>
              </a:tblGrid>
              <a:tr h="10646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Cost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2870 EUR per double room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4180 EUR per double room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4180 EUR per double room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0514310"/>
                  </a:ext>
                </a:extLst>
              </a:tr>
              <a:tr h="397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Not Included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"/>
                        </a:spcAft>
                      </a:pPr>
                      <a:r>
                        <a:rPr lang="en-GB" sz="1100">
                          <a:effectLst/>
                        </a:rPr>
                        <a:t>Local tax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"/>
                        </a:spcAft>
                      </a:pPr>
                      <a:r>
                        <a:rPr lang="en-GB" sz="1100">
                          <a:effectLst/>
                        </a:rPr>
                        <a:t>•Ski passes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"/>
                        </a:spcAft>
                      </a:pPr>
                      <a:r>
                        <a:rPr lang="en-GB" sz="1100">
                          <a:effectLst/>
                        </a:rPr>
                        <a:t>•Ski/snowboard rental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"/>
                        </a:spcAft>
                      </a:pPr>
                      <a:r>
                        <a:rPr lang="en-GB" sz="1100">
                          <a:effectLst/>
                        </a:rPr>
                        <a:t>•Ski instructors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"/>
                        </a:spcAft>
                      </a:pPr>
                      <a:r>
                        <a:rPr lang="en-GB" sz="1100">
                          <a:effectLst/>
                        </a:rPr>
                        <a:t>•Transfers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•Flights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15"/>
                        </a:spcAft>
                      </a:pPr>
                      <a:r>
                        <a:rPr lang="en-GB" sz="1100">
                          <a:effectLst/>
                        </a:rPr>
                        <a:t>Local tax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15"/>
                        </a:spcAft>
                      </a:pPr>
                      <a:r>
                        <a:rPr lang="en-GB" sz="1100">
                          <a:effectLst/>
                        </a:rPr>
                        <a:t>•Transfers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15"/>
                        </a:spcAft>
                      </a:pPr>
                      <a:r>
                        <a:rPr lang="en-GB" sz="1100">
                          <a:effectLst/>
                        </a:rPr>
                        <a:t>•Flights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•Ski/snowboard rental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15"/>
                        </a:spcAft>
                      </a:pPr>
                      <a:r>
                        <a:rPr lang="en-GB" sz="1100">
                          <a:effectLst/>
                        </a:rPr>
                        <a:t>Local tax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15"/>
                        </a:spcAft>
                      </a:pPr>
                      <a:r>
                        <a:rPr lang="en-GB" sz="1100">
                          <a:effectLst/>
                        </a:rPr>
                        <a:t>•Transfers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15"/>
                        </a:spcAft>
                      </a:pPr>
                      <a:r>
                        <a:rPr lang="en-GB" sz="1100">
                          <a:effectLst/>
                        </a:rPr>
                        <a:t>•Flights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•Ski/snowboard rental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4367526"/>
                  </a:ext>
                </a:extLst>
              </a:tr>
              <a:tr h="5202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Ski Pass 7 days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300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300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270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6141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722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27642-3900-1848-A4EF-090D4C84B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KOENIGSLEITEN, AUSTRIA</a:t>
            </a:r>
            <a:br>
              <a:rPr lang="en-GB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Picture 3" descr="A picture containing snow, transport, outdoor, skiing&#10;&#10;Description automatically generated">
            <a:extLst>
              <a:ext uri="{FF2B5EF4-FFF2-40B4-BE49-F238E27FC236}">
                <a16:creationId xmlns:a16="http://schemas.microsoft.com/office/drawing/2014/main" id="{A44E76D6-D64B-094B-B38A-D45398BF1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36" y="1141277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77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4EED2-BBF1-4AC5-BEF6-D2E995E31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FFEBAB85-1A7D-42BC-AA7C-BFFF9D239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5001" cy="3214688"/>
          </a:xfrm>
        </p:spPr>
      </p:pic>
      <p:pic>
        <p:nvPicPr>
          <p:cNvPr id="7" name="Picture 6" descr="A picture containing snow, mountain, photo, building&#10;&#10;Description automatically generated">
            <a:extLst>
              <a:ext uri="{FF2B5EF4-FFF2-40B4-BE49-F238E27FC236}">
                <a16:creationId xmlns:a16="http://schemas.microsoft.com/office/drawing/2014/main" id="{AEE17D05-3D0A-4341-8FC8-BF5210BA2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214688"/>
            <a:ext cx="6476999" cy="364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4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2AC2B-6C39-4BD9-8DC8-FBAA85D2C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train is parked on the side of a snow covered road&#10;&#10;Description automatically generated">
            <a:extLst>
              <a:ext uri="{FF2B5EF4-FFF2-40B4-BE49-F238E27FC236}">
                <a16:creationId xmlns:a16="http://schemas.microsoft.com/office/drawing/2014/main" id="{4FFB75B8-0506-462D-8EF5-F5157CC75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50000" cy="3571875"/>
          </a:xfrm>
        </p:spPr>
      </p:pic>
      <p:pic>
        <p:nvPicPr>
          <p:cNvPr id="9" name="Picture 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1FD3B32-9F37-4FF8-9E39-94F11B841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0"/>
            <a:ext cx="5913613" cy="4269545"/>
          </a:xfrm>
          <a:prstGeom prst="rect">
            <a:avLst/>
          </a:prstGeom>
        </p:spPr>
      </p:pic>
      <p:pic>
        <p:nvPicPr>
          <p:cNvPr id="11" name="Picture 1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02D0663-3CBB-4654-B137-FD1753CCA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1504"/>
            <a:ext cx="6236610" cy="317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34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7CEAA-A0DE-4241-BF00-FCC40D901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Election of President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23B883-05AC-9048-BEA5-7C5B8F320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069403-504C-8148-BBD3-FA956C1C5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936"/>
            <a:ext cx="12192000" cy="616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70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E60E6-01F1-3444-BFC8-26C9C62FD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National Representative Attendance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D86B9F0-F396-F443-B0BD-F67D95D518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5549416"/>
              </p:ext>
            </p:extLst>
          </p:nvPr>
        </p:nvGraphicFramePr>
        <p:xfrm>
          <a:off x="2535456" y="990471"/>
          <a:ext cx="6134819" cy="57524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1907">
                  <a:extLst>
                    <a:ext uri="{9D8B030D-6E8A-4147-A177-3AD203B41FA5}">
                      <a16:colId xmlns:a16="http://schemas.microsoft.com/office/drawing/2014/main" val="736745795"/>
                    </a:ext>
                  </a:extLst>
                </a:gridCol>
                <a:gridCol w="2286456">
                  <a:extLst>
                    <a:ext uri="{9D8B030D-6E8A-4147-A177-3AD203B41FA5}">
                      <a16:colId xmlns:a16="http://schemas.microsoft.com/office/drawing/2014/main" val="191543195"/>
                    </a:ext>
                  </a:extLst>
                </a:gridCol>
                <a:gridCol w="2286456">
                  <a:extLst>
                    <a:ext uri="{9D8B030D-6E8A-4147-A177-3AD203B41FA5}">
                      <a16:colId xmlns:a16="http://schemas.microsoft.com/office/drawing/2014/main" val="1340800472"/>
                    </a:ext>
                  </a:extLst>
                </a:gridCol>
              </a:tblGrid>
              <a:tr h="1958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u="sng">
                          <a:effectLst/>
                        </a:rPr>
                        <a:t>Representative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u="sng">
                          <a:effectLst/>
                        </a:rPr>
                        <a:t>Country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u="sng">
                          <a:effectLst/>
                        </a:rPr>
                        <a:t>Attendance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2009709730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ADELMAN Mark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Chairman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Present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2804001962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BROOKS Marcus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England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Present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3351552518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BUDTZ-LILLY Jacob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Denmark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Regrets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2810050084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COVELIERS Hans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Belgium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Present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1591743568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DRYJSKI Maciej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USA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Present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1572701667"/>
                  </a:ext>
                </a:extLst>
              </a:tr>
              <a:tr h="3355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FURRER Markus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Switzerland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Present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744677673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GUILLEUMA Juan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Spain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Present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3520528030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HOLZENBEIN Thomas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Austria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1240179416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KONING Olivier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Netherlands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Present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3883013212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KURTOGLU Mehmet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Turkey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Regrets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3324757472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highlight>
                            <a:srgbClr val="000000"/>
                          </a:highlight>
                        </a:rPr>
                        <a:t>KUCZMIK </a:t>
                      </a:r>
                      <a:r>
                        <a:rPr lang="en-GB" sz="900" dirty="0" err="1">
                          <a:effectLst/>
                          <a:highlight>
                            <a:srgbClr val="000000"/>
                          </a:highlight>
                        </a:rPr>
                        <a:t>Waclaw</a:t>
                      </a:r>
                      <a:endParaRPr lang="en-US" sz="900" dirty="0">
                        <a:effectLst/>
                        <a:highlight>
                          <a:srgbClr val="0000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highlight>
                            <a:srgbClr val="FFFF00"/>
                          </a:highlight>
                        </a:rPr>
                        <a:t>Poland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highlight>
                            <a:srgbClr val="FFFF00"/>
                          </a:highlight>
                        </a:rPr>
                        <a:t>Present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1412819944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MADHAVAN Prakash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Ireland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Present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646874923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MARUSIAK Jan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Czechoslovakia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Regrets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2075150939"/>
                  </a:ext>
                </a:extLst>
              </a:tr>
              <a:tr h="3056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MICHELOWSKI Kris (Pres Elect)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South Africa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Regrets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1450379869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MONDEK Peter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Slovakia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Regrets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3116739086"/>
                  </a:ext>
                </a:extLst>
              </a:tr>
              <a:tr h="21370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Håkan Pärsson</a:t>
                      </a:r>
                      <a:r>
                        <a:rPr lang="en-US" sz="900">
                          <a:effectLst/>
                        </a:rPr>
                        <a:t> </a:t>
                      </a:r>
                      <a:r>
                        <a:rPr lang="en-GB" sz="900">
                          <a:effectLst/>
                        </a:rPr>
                        <a:t>(President)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Sweden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Present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3736077085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SCHMITZ-RIXEN Thomas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Germany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Regrets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1702984218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VUCEMILO Ivica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Canada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Present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548851486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McIRVINE Andrew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Webmaster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Present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906870969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highlight>
                            <a:srgbClr val="000000"/>
                          </a:highlight>
                        </a:rPr>
                        <a:t> SETERNES Arne</a:t>
                      </a:r>
                      <a:endParaRPr lang="en-US" sz="900" dirty="0">
                        <a:effectLst/>
                        <a:highlight>
                          <a:srgbClr val="0000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highlight>
                            <a:srgbClr val="FFFF00"/>
                          </a:highlight>
                        </a:rPr>
                        <a:t>Norway</a:t>
                      </a:r>
                      <a:endParaRPr lang="en-US" sz="9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highlight>
                            <a:srgbClr val="FFFF00"/>
                          </a:highlight>
                        </a:rPr>
                        <a:t>Invited</a:t>
                      </a:r>
                      <a:endParaRPr lang="en-US" sz="9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2092745667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NOT REPRESENTED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3240063414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AUSTRALASIA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FF0000"/>
                          </a:solidFill>
                          <a:effectLst/>
                        </a:rPr>
                        <a:t> PRAKASH MADHAVAN</a:t>
                      </a:r>
                      <a:endParaRPr lang="en-US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2919351710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FRANCE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2595947780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ISRAEL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547045633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ITALY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FF0000"/>
                          </a:solidFill>
                          <a:effectLst/>
                        </a:rPr>
                        <a:t>MAC DRYJSKI</a:t>
                      </a:r>
                      <a:endParaRPr lang="en-US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3905691195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UAE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2271106970"/>
                  </a:ext>
                </a:extLst>
              </a:tr>
              <a:tr h="195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PORTUGAL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FF0000"/>
                          </a:solidFill>
                          <a:effectLst/>
                        </a:rPr>
                        <a:t> PRAKASH MADHAVAN</a:t>
                      </a:r>
                      <a:endParaRPr lang="en-US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6" marR="58556" marT="0" marB="0"/>
                </a:tc>
                <a:extLst>
                  <a:ext uri="{0D108BD9-81ED-4DB2-BD59-A6C34878D82A}">
                    <a16:rowId xmlns:a16="http://schemas.microsoft.com/office/drawing/2014/main" val="2780042013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9297401E-9A5F-804F-B0B5-0EDBA1A32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3696" y="2063721"/>
            <a:ext cx="17008368" cy="58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17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Peter </a:t>
            </a:r>
            <a:r>
              <a:rPr lang="en-US" dirty="0" err="1"/>
              <a:t>Mondek</a:t>
            </a:r>
            <a:r>
              <a:rPr lang="en-US" dirty="0"/>
              <a:t> would be elected unanimously as President for 2022</a:t>
            </a:r>
          </a:p>
          <a:p>
            <a:r>
              <a:rPr lang="en-US" dirty="0"/>
              <a:t>Hans </a:t>
            </a:r>
            <a:r>
              <a:rPr lang="en-US" dirty="0" err="1"/>
              <a:t>Coveliers</a:t>
            </a:r>
            <a:r>
              <a:rPr lang="en-US" dirty="0"/>
              <a:t> would serve as local organizer for 2023</a:t>
            </a:r>
          </a:p>
          <a:p>
            <a:endParaRPr lang="en-US" dirty="0"/>
          </a:p>
          <a:p>
            <a:r>
              <a:rPr lang="en-US" dirty="0"/>
              <a:t>No New Business</a:t>
            </a:r>
          </a:p>
          <a:p>
            <a:endParaRPr lang="en-US" dirty="0"/>
          </a:p>
          <a:p>
            <a:r>
              <a:rPr lang="en-US" dirty="0"/>
              <a:t>Next AGM in </a:t>
            </a:r>
            <a:r>
              <a:rPr lang="en-US" dirty="0" err="1"/>
              <a:t>Soelden</a:t>
            </a:r>
            <a:r>
              <a:rPr lang="en-US" dirty="0"/>
              <a:t>, Austria 19-MARCH 2021</a:t>
            </a:r>
          </a:p>
          <a:p>
            <a:endParaRPr lang="en-US" dirty="0"/>
          </a:p>
          <a:p>
            <a:r>
              <a:rPr lang="en-US" dirty="0"/>
              <a:t>MEETING WAS ADJOURNED</a:t>
            </a:r>
          </a:p>
        </p:txBody>
      </p:sp>
    </p:spTree>
    <p:extLst>
      <p:ext uri="{BB962C8B-B14F-4D97-AF65-F5344CB8AC3E}">
        <p14:creationId xmlns:p14="http://schemas.microsoft.com/office/powerpoint/2010/main" val="309470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4C4B4-1376-C04B-BE78-D90DDD841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9FC37-548D-9A40-AC84-D63A63BB9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Waclaw</a:t>
            </a:r>
            <a:r>
              <a:rPr lang="en-US" dirty="0"/>
              <a:t> </a:t>
            </a:r>
            <a:r>
              <a:rPr lang="en-US" dirty="0" err="1"/>
              <a:t>Kuczmik</a:t>
            </a:r>
            <a:r>
              <a:rPr lang="en-US" dirty="0"/>
              <a:t> was invited to join Executive Committee as the Polish National Representative</a:t>
            </a:r>
          </a:p>
          <a:p>
            <a:r>
              <a:rPr lang="en-US" dirty="0"/>
              <a:t>Arne </a:t>
            </a:r>
            <a:r>
              <a:rPr lang="en-US" dirty="0" err="1"/>
              <a:t>Seternes</a:t>
            </a:r>
            <a:r>
              <a:rPr lang="en-US" dirty="0"/>
              <a:t> was invited to join Executive Committee as the Norwegian National Representative</a:t>
            </a:r>
          </a:p>
          <a:p>
            <a:r>
              <a:rPr lang="en-US" dirty="0"/>
              <a:t>Prakash </a:t>
            </a:r>
            <a:r>
              <a:rPr lang="en-US" dirty="0" err="1"/>
              <a:t>Mahavan</a:t>
            </a:r>
            <a:r>
              <a:rPr lang="en-US" dirty="0"/>
              <a:t> would contact potential interested parties from Portugal and Australia to encourage future attendance</a:t>
            </a:r>
          </a:p>
          <a:p>
            <a:r>
              <a:rPr lang="en-US" dirty="0"/>
              <a:t>Mac </a:t>
            </a:r>
            <a:r>
              <a:rPr lang="en-US" dirty="0" err="1"/>
              <a:t>Dryjski</a:t>
            </a:r>
            <a:r>
              <a:rPr lang="en-US" dirty="0"/>
              <a:t> would contact a potential interested party from Italy and Australia to encourage future attendance</a:t>
            </a:r>
          </a:p>
        </p:txBody>
      </p:sp>
    </p:spTree>
    <p:extLst>
      <p:ext uri="{BB962C8B-B14F-4D97-AF65-F5344CB8AC3E}">
        <p14:creationId xmlns:p14="http://schemas.microsoft.com/office/powerpoint/2010/main" val="516279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B8974-C658-CE4D-ADBB-34B12AB00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AIVS annual accounts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70197-2007-4743-9E1E-A28588233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Michael Wyatt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085E2AA8-25C9-3442-A303-4766571A21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684246"/>
              </p:ext>
            </p:extLst>
          </p:nvPr>
        </p:nvGraphicFramePr>
        <p:xfrm>
          <a:off x="1800726" y="2672874"/>
          <a:ext cx="7573373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5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7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39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Income (£)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Expenditure (£)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 (£)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b="1" i="0" u="sng" dirty="0"/>
                        <a:t>Balance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6008.65 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49538C0-310C-B941-93B4-5CF140446ADD}"/>
              </a:ext>
            </a:extLst>
          </p:cNvPr>
          <p:cNvSpPr txBox="1"/>
          <p:nvPr/>
        </p:nvSpPr>
        <p:spPr>
          <a:xfrm>
            <a:off x="2237874" y="5414211"/>
            <a:ext cx="878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Kris </a:t>
            </a:r>
            <a:r>
              <a:rPr lang="en-GB" dirty="0" err="1"/>
              <a:t>Michelowski</a:t>
            </a:r>
            <a:r>
              <a:rPr lang="en-GB" dirty="0"/>
              <a:t>  €312 (</a:t>
            </a:r>
            <a:r>
              <a:rPr lang="en-GB" dirty="0" err="1"/>
              <a:t>Badkleinkircheim</a:t>
            </a:r>
            <a:r>
              <a:rPr lang="en-GB" dirty="0"/>
              <a:t>), </a:t>
            </a:r>
            <a:r>
              <a:rPr lang="en-GB" dirty="0" err="1"/>
              <a:t>Hakan</a:t>
            </a:r>
            <a:r>
              <a:rPr lang="en-GB" dirty="0"/>
              <a:t> </a:t>
            </a:r>
            <a:r>
              <a:rPr lang="en-GB" dirty="0" err="1"/>
              <a:t>Parsson</a:t>
            </a:r>
            <a:r>
              <a:rPr lang="en-GB" dirty="0"/>
              <a:t> €600, Peter </a:t>
            </a:r>
            <a:r>
              <a:rPr lang="en-GB" dirty="0" err="1"/>
              <a:t>Mondek</a:t>
            </a:r>
            <a:r>
              <a:rPr lang="en-GB" dirty="0"/>
              <a:t> €334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473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DD3DB-0552-834C-AD78-3F41FE615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AIVS Foundation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CE5A5-AFD1-394D-B84F-444A123BB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Maciej </a:t>
            </a:r>
            <a:r>
              <a:rPr lang="en-US" dirty="0" err="1"/>
              <a:t>Dryski</a:t>
            </a:r>
            <a:r>
              <a:rPr lang="en-US" dirty="0"/>
              <a:t> (Presented by Mark Adelman)</a:t>
            </a:r>
          </a:p>
          <a:p>
            <a:r>
              <a:rPr lang="en-US" dirty="0"/>
              <a:t>Tax Exempt Organization</a:t>
            </a:r>
          </a:p>
          <a:p>
            <a:r>
              <a:rPr lang="en-US" dirty="0"/>
              <a:t>$11,000</a:t>
            </a:r>
          </a:p>
          <a:p>
            <a:pPr lvl="1"/>
            <a:r>
              <a:rPr lang="en-US" dirty="0"/>
              <a:t>Mission-</a:t>
            </a:r>
            <a:r>
              <a:rPr lang="en-GB" dirty="0"/>
              <a:t> with the mission of providing finding for International intellectual exchange for trainees in vascular disease. </a:t>
            </a:r>
            <a:endParaRPr lang="en-US" dirty="0"/>
          </a:p>
          <a:p>
            <a:pPr lvl="1"/>
            <a:r>
              <a:rPr lang="en-US" dirty="0"/>
              <a:t>Funded 2 trainees at </a:t>
            </a:r>
            <a:r>
              <a:rPr lang="en-US" dirty="0" err="1"/>
              <a:t>Jasna</a:t>
            </a:r>
            <a:r>
              <a:rPr lang="en-US" dirty="0"/>
              <a:t> ($1000 each)</a:t>
            </a:r>
          </a:p>
        </p:txBody>
      </p:sp>
    </p:spTree>
    <p:extLst>
      <p:ext uri="{BB962C8B-B14F-4D97-AF65-F5344CB8AC3E}">
        <p14:creationId xmlns:p14="http://schemas.microsoft.com/office/powerpoint/2010/main" val="1173128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B4FBF-7D8F-A548-8A5B-70E58E081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Finlandia Prize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9FD60-9D25-A84D-B16B-C0EB43478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0558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Sean Crawford was voted best paper</a:t>
            </a:r>
            <a:r>
              <a:rPr lang="en-US"/>
              <a:t>, However </a:t>
            </a:r>
            <a:r>
              <a:rPr lang="en-US" dirty="0"/>
              <a:t>the work did not conform to 2020 rules of competition as it had been published in the past.</a:t>
            </a:r>
          </a:p>
          <a:p>
            <a:r>
              <a:rPr lang="en-US" dirty="0"/>
              <a:t>It was unanimously resolved that beginning 2021, Finlandia submissions may have been published within 12 months of Finlandia submission deadline.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732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Ties, Scarves and </a:t>
            </a:r>
            <a:r>
              <a:rPr lang="en-GB" dirty="0" err="1"/>
              <a:t>Pouchettes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Still available </a:t>
            </a:r>
          </a:p>
          <a:p>
            <a:r>
              <a:rPr lang="en-GB" dirty="0"/>
              <a:t>Ties, Scarves and </a:t>
            </a:r>
            <a:r>
              <a:rPr lang="en-GB" dirty="0" err="1"/>
              <a:t>Pouchettes</a:t>
            </a:r>
            <a:r>
              <a:rPr lang="en-GB" dirty="0"/>
              <a:t> (€30, €20)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78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1947</Words>
  <Application>Microsoft Macintosh PowerPoint</Application>
  <PresentationFormat>Widescreen</PresentationFormat>
  <Paragraphs>414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Cabin</vt:lpstr>
      <vt:lpstr>Calibri</vt:lpstr>
      <vt:lpstr>Calibri Light</vt:lpstr>
      <vt:lpstr>Tahoma</vt:lpstr>
      <vt:lpstr>Times New Roman</vt:lpstr>
      <vt:lpstr>Trebuchet MS</vt:lpstr>
      <vt:lpstr>Wingdings</vt:lpstr>
      <vt:lpstr>Office Theme</vt:lpstr>
      <vt:lpstr>Association of International Vascular Surgeons Minutes Annual General Meeting  Four Seasons Hotel, Whistler, Canada Friday 13 March 2020 at 7.00pm </vt:lpstr>
      <vt:lpstr>Recognition </vt:lpstr>
      <vt:lpstr>Approval of Minutes AGM 2019 </vt:lpstr>
      <vt:lpstr>National Representative Attendance</vt:lpstr>
      <vt:lpstr>Resolved</vt:lpstr>
      <vt:lpstr>AIVS annual accounts 2020</vt:lpstr>
      <vt:lpstr>AIVS Foundation </vt:lpstr>
      <vt:lpstr>Finlandia Prize 2020</vt:lpstr>
      <vt:lpstr>Ties, Scarves and Pouchettes</vt:lpstr>
      <vt:lpstr>Reports (Past and Current Meetings)</vt:lpstr>
      <vt:lpstr>PowerPoint Presentation</vt:lpstr>
      <vt:lpstr>PowerPoint Presentation</vt:lpstr>
      <vt:lpstr>PowerPoint Presentation</vt:lpstr>
      <vt:lpstr>Future Meetings</vt:lpstr>
      <vt:lpstr>39th AVIS Congress  13-20 March 2021</vt:lpstr>
      <vt:lpstr>PowerPoint Presentation</vt:lpstr>
      <vt:lpstr>SOELDEN, AUSTRIA. LOCATION.</vt:lpstr>
      <vt:lpstr>SOELDEN, AUSTRIA. ABOUT THE REGION.</vt:lpstr>
      <vt:lpstr>SOELDEN, AUSTRIA. SKI REGION.</vt:lpstr>
      <vt:lpstr>SOELDEN, AUSTRIA. HOTEL TYROLERHOF.</vt:lpstr>
      <vt:lpstr>HOTEL TYROLERHOF 4*</vt:lpstr>
      <vt:lpstr>SOELDEN, AUSTRIA. HOTEL TYROLERHOF. STANDARD ROOM.</vt:lpstr>
      <vt:lpstr>SOELDEN, AUSTRIA. HOTEL TYROLERHOF. RESTAURANT.</vt:lpstr>
      <vt:lpstr>SOELDEN, AUSTRIA. HOTEL TYROLERHOF. BAR GRIZZLY.</vt:lpstr>
      <vt:lpstr>SOELDEN, AUSTRIA. HOTEL TYROLERHOF. SWIMMING POOL AND WELNESS.</vt:lpstr>
      <vt:lpstr>SOELDEN, AUSTRIA. HOTEL TYROLERHOF. CONFERENCE ROOM.</vt:lpstr>
      <vt:lpstr>PowerPoint Presentation</vt:lpstr>
      <vt:lpstr>PowerPoint Presentation</vt:lpstr>
      <vt:lpstr>AIVS 2022--Prakash Madhavan </vt:lpstr>
      <vt:lpstr>Proposal for AIVS 2022</vt:lpstr>
      <vt:lpstr>Proposal for AIVS 2022</vt:lpstr>
      <vt:lpstr>Issues</vt:lpstr>
      <vt:lpstr>PowerPoint Presentation</vt:lpstr>
      <vt:lpstr>PowerPoint Presentation</vt:lpstr>
      <vt:lpstr>PowerPoint Presentation</vt:lpstr>
      <vt:lpstr>KOENIGSLEITEN, AUSTRIA </vt:lpstr>
      <vt:lpstr>PowerPoint Presentation</vt:lpstr>
      <vt:lpstr>PowerPoint Presentation</vt:lpstr>
      <vt:lpstr>Election of President 2022</vt:lpstr>
      <vt:lpstr>Resolutions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Association of International Vascular Surgeons Annual General Meeting  Hotel Pulverer, Bad Kleinkirchheim, Austria Friday 16 March 2018 at 6.00pm </dc:title>
  <dc:creator>Microsoft Office User</dc:creator>
  <cp:lastModifiedBy>Mark Adelman</cp:lastModifiedBy>
  <cp:revision>59</cp:revision>
  <dcterms:created xsi:type="dcterms:W3CDTF">2018-03-16T09:35:28Z</dcterms:created>
  <dcterms:modified xsi:type="dcterms:W3CDTF">2020-03-17T18:02:40Z</dcterms:modified>
</cp:coreProperties>
</file>